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4" autoAdjust="0"/>
    <p:restoredTop sz="94660"/>
  </p:normalViewPr>
  <p:slideViewPr>
    <p:cSldViewPr snapToGrid="0">
      <p:cViewPr varScale="1">
        <p:scale>
          <a:sx n="113" d="100"/>
          <a:sy n="113" d="100"/>
        </p:scale>
        <p:origin x="282" y="114"/>
      </p:cViewPr>
      <p:guideLst/>
    </p:cSldViewPr>
  </p:slideViewPr>
  <p:notesTextViewPr>
    <p:cViewPr>
      <p:scale>
        <a:sx n="1" d="1"/>
        <a:sy n="1" d="1"/>
      </p:scale>
      <p:origin x="0" y="0"/>
    </p:cViewPr>
  </p:notesTextViewPr>
  <p:notesViewPr>
    <p:cSldViewPr snapToGrid="0">
      <p:cViewPr varScale="1">
        <p:scale>
          <a:sx n="120" d="100"/>
          <a:sy n="120" d="100"/>
        </p:scale>
        <p:origin x="370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nportedata.ccpda.local\DATA\6-POLE%20DEVELOPPEMENT\6-1%20Eco%20Commerce%20Artisanat\FONCIER_ZAE\AXE%207%20(ex%20PANDA)\9%20ETUDES\AMO%20TEKHNE\MS4\PLU%20MECDU\1_%20IMPORTANT-CONCERTATION%20MECDU\Bilan%20concertation%20chiff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portedata.ccpda.local\DATA\6-POLE%20DEVELOPPEMENT\6-1%20Eco%20Commerce%20Artisanat\FONCIER_ZAE\AXE%207%20(ex%20PANDA)\9%20ETUDES\AMO%20TEKHNE\MS4\PLU%20MECDU\1_%20IMPORTANT-CONCERTATION%20MECDU\Bilan%20concertation%20chiff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portedata.ccpda.local\DATA\6-POLE%20DEVELOPPEMENT\6-1%20Eco%20Commerce%20Artisanat\FONCIER_ZAE\AXE%207%20(ex%20PANDA)\9%20ETUDES\AMO%20TEKHNE\MS4\PLU%20MECDU\1_%20IMPORTANT-CONCERTATION%20MECDU\Bilan%20concertation%20chiffr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sz="1800"/>
              <a:t>Répartition des contributions par commune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28958186940560698"/>
          <c:y val="0.23649880095923262"/>
          <c:w val="0.4258826800111204"/>
          <c:h val="0.73472422062350118"/>
        </c:manualLayout>
      </c:layout>
      <c:pieChart>
        <c:varyColors val="1"/>
        <c:ser>
          <c:idx val="0"/>
          <c:order val="0"/>
          <c:spPr>
            <a:ln>
              <a:noFill/>
            </a:ln>
          </c:spPr>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75-4FFC-A7BE-B7D893A0A71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75-4FFC-A7BE-B7D893A0A71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75-4FFC-A7BE-B7D893A0A71B}"/>
              </c:ext>
            </c:extLst>
          </c:dPt>
          <c:dLbls>
            <c:spPr>
              <a:pattFill prst="pct75">
                <a:fgClr>
                  <a:srgbClr val="004143">
                    <a:lumMod val="75000"/>
                    <a:lumOff val="25000"/>
                  </a:srgbClr>
                </a:fgClr>
                <a:bgClr>
                  <a:srgbClr val="004143">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Feuil1!$G$2:$G$4</c:f>
              <c:strCache>
                <c:ptCount val="3"/>
                <c:pt idx="0">
                  <c:v>Saint-Rambert-d'Albon</c:v>
                </c:pt>
                <c:pt idx="1">
                  <c:v>Anneyron</c:v>
                </c:pt>
                <c:pt idx="2">
                  <c:v>CCPDA</c:v>
                </c:pt>
              </c:strCache>
            </c:strRef>
          </c:cat>
          <c:val>
            <c:numRef>
              <c:f>Feuil1!$I$2:$I$4</c:f>
              <c:numCache>
                <c:formatCode>0%</c:formatCode>
                <c:ptCount val="3"/>
                <c:pt idx="0">
                  <c:v>0.75</c:v>
                </c:pt>
                <c:pt idx="1">
                  <c:v>0</c:v>
                </c:pt>
                <c:pt idx="2">
                  <c:v>0.25</c:v>
                </c:pt>
              </c:numCache>
            </c:numRef>
          </c:val>
          <c:extLst>
            <c:ext xmlns:c16="http://schemas.microsoft.com/office/drawing/2014/chart" uri="{C3380CC4-5D6E-409C-BE32-E72D297353CC}">
              <c16:uniqueId val="{00000006-B975-4FFC-A7BE-B7D893A0A71B}"/>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1"/>
      </a:solidFill>
      <a:prstDash val="dash"/>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sz="1800" dirty="0"/>
              <a:t>Type d’acteurs ayant émis des avis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C42-42B2-B603-C6C1CF918A0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C42-42B2-B603-C6C1CF918A0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inEnd"/>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Feuil1!$K$6:$K$7</c:f>
              <c:strCache>
                <c:ptCount val="2"/>
                <c:pt idx="0">
                  <c:v>Association</c:v>
                </c:pt>
                <c:pt idx="1">
                  <c:v>Habitant</c:v>
                </c:pt>
              </c:strCache>
            </c:strRef>
          </c:cat>
          <c:val>
            <c:numRef>
              <c:f>Feuil1!$L$6:$L$7</c:f>
              <c:numCache>
                <c:formatCode>General</c:formatCode>
                <c:ptCount val="2"/>
                <c:pt idx="0">
                  <c:v>3</c:v>
                </c:pt>
                <c:pt idx="1">
                  <c:v>1</c:v>
                </c:pt>
              </c:numCache>
            </c:numRef>
          </c:val>
          <c:extLst>
            <c:ext xmlns:c16="http://schemas.microsoft.com/office/drawing/2014/chart" uri="{C3380CC4-5D6E-409C-BE32-E72D297353CC}">
              <c16:uniqueId val="{00000004-3C42-42B2-B603-C6C1CF918A04}"/>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1"/>
      </a:solidFill>
      <a:prstDash val="dashDot"/>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200" b="1" i="0" u="none" strike="noStrike" kern="1200" baseline="0">
                <a:solidFill>
                  <a:schemeClr val="dk1">
                    <a:lumMod val="75000"/>
                    <a:lumOff val="25000"/>
                  </a:schemeClr>
                </a:solidFill>
                <a:latin typeface="+mn-lt"/>
                <a:ea typeface="+mn-ea"/>
                <a:cs typeface="+mn-cs"/>
              </a:defRPr>
            </a:pPr>
            <a:r>
              <a:rPr lang="fr-FR"/>
              <a:t>Répartition des thèmes par avis</a:t>
            </a:r>
          </a:p>
        </c:rich>
      </c:tx>
      <c:layout>
        <c:manualLayout>
          <c:xMode val="edge"/>
          <c:yMode val="edge"/>
          <c:x val="0.25238617381531903"/>
          <c:y val="0"/>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7.4728131467514489E-2"/>
          <c:y val="0.16435938853884746"/>
          <c:w val="0.35150602699080669"/>
          <c:h val="0.8139035739882970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F6B-44A1-8345-C1A40BAFE291}"/>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F6B-44A1-8345-C1A40BAFE291}"/>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F6B-44A1-8345-C1A40BAFE29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F6B-44A1-8345-C1A40BAFE291}"/>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F6B-44A1-8345-C1A40BAFE291}"/>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F6B-44A1-8345-C1A40BAFE29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Feuil1!$M$11:$M$16</c:f>
              <c:strCache>
                <c:ptCount val="6"/>
                <c:pt idx="0">
                  <c:v>Le projet d'aménagement</c:v>
                </c:pt>
                <c:pt idx="1">
                  <c:v>La prise en compte du cadre de vie des riverains</c:v>
                </c:pt>
                <c:pt idx="2">
                  <c:v>La préservation de l'environnement</c:v>
                </c:pt>
                <c:pt idx="3">
                  <c:v>La consommation foncière , la lutte contre l'artificialisation et le ZAN</c:v>
                </c:pt>
                <c:pt idx="4">
                  <c:v>La prévision du trafic</c:v>
                </c:pt>
                <c:pt idx="5">
                  <c:v>L'information détaillée du dossier MECDU</c:v>
                </c:pt>
              </c:strCache>
            </c:strRef>
          </c:cat>
          <c:val>
            <c:numRef>
              <c:f>Feuil1!$N$11:$N$16</c:f>
              <c:numCache>
                <c:formatCode>General</c:formatCode>
                <c:ptCount val="6"/>
                <c:pt idx="0">
                  <c:v>3</c:v>
                </c:pt>
                <c:pt idx="1">
                  <c:v>1</c:v>
                </c:pt>
                <c:pt idx="2">
                  <c:v>3</c:v>
                </c:pt>
                <c:pt idx="3">
                  <c:v>4</c:v>
                </c:pt>
                <c:pt idx="4">
                  <c:v>3</c:v>
                </c:pt>
                <c:pt idx="5">
                  <c:v>1</c:v>
                </c:pt>
              </c:numCache>
            </c:numRef>
          </c:val>
          <c:extLst>
            <c:ext xmlns:c16="http://schemas.microsoft.com/office/drawing/2014/chart" uri="{C3380CC4-5D6E-409C-BE32-E72D297353CC}">
              <c16:uniqueId val="{0000000C-0F6B-44A1-8345-C1A40BAFE29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1128526671729565"/>
          <c:y val="0.20581166226291978"/>
          <c:w val="0.57463316761589112"/>
          <c:h val="0.7799069329596388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accent1"/>
      </a:solidFill>
      <a:prstDash val="dashDot"/>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904389-8220-43AB-9930-52DCC6402C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7E9FE3C-6720-44B6-9834-D01920E2CB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436A62-357B-44E8-94E0-3333E61A355C}" type="datetimeFigureOut">
              <a:rPr lang="fr-FR" smtClean="0"/>
              <a:t>27/08/2024</a:t>
            </a:fld>
            <a:endParaRPr lang="fr-FR"/>
          </a:p>
        </p:txBody>
      </p:sp>
      <p:sp>
        <p:nvSpPr>
          <p:cNvPr id="4" name="Espace réservé du pied de page 3">
            <a:extLst>
              <a:ext uri="{FF2B5EF4-FFF2-40B4-BE49-F238E27FC236}">
                <a16:creationId xmlns:a16="http://schemas.microsoft.com/office/drawing/2014/main" id="{68D4B034-7810-49B1-87E1-C835F9DFE2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90425B-BE8C-4EBF-BFD8-A3DB6B50C5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8FDB5F-6995-4558-A55A-1A5689D0BE01}" type="slidenum">
              <a:rPr lang="fr-FR" smtClean="0"/>
              <a:t>‹N°›</a:t>
            </a:fld>
            <a:endParaRPr lang="fr-FR"/>
          </a:p>
        </p:txBody>
      </p:sp>
    </p:spTree>
    <p:extLst>
      <p:ext uri="{BB962C8B-B14F-4D97-AF65-F5344CB8AC3E}">
        <p14:creationId xmlns:p14="http://schemas.microsoft.com/office/powerpoint/2010/main" val="620684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6C315-FF11-4F1A-B7B5-A74E2D0B5673}" type="datetimeFigureOut">
              <a:rPr lang="fr-FR" smtClean="0"/>
              <a:t>27/08/2024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7E5C-8BAA-4D9B-AF9B-615569CBDBBC}" type="slidenum">
              <a:rPr lang="fr-FR" smtClean="0"/>
              <a:t>‹N°›</a:t>
            </a:fld>
            <a:endParaRPr lang="fr-FR"/>
          </a:p>
        </p:txBody>
      </p:sp>
    </p:spTree>
    <p:extLst>
      <p:ext uri="{BB962C8B-B14F-4D97-AF65-F5344CB8AC3E}">
        <p14:creationId xmlns:p14="http://schemas.microsoft.com/office/powerpoint/2010/main" val="257885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2BE75-845F-47BD-B7AB-E702C41B48B1}"/>
              </a:ext>
            </a:extLst>
          </p:cNvPr>
          <p:cNvSpPr>
            <a:spLocks noGrp="1"/>
          </p:cNvSpPr>
          <p:nvPr>
            <p:ph type="ctrTitle"/>
          </p:nvPr>
        </p:nvSpPr>
        <p:spPr>
          <a:xfrm>
            <a:off x="1524000" y="1767840"/>
            <a:ext cx="8737600" cy="1488122"/>
          </a:xfrm>
        </p:spPr>
        <p:txBody>
          <a:bodyPr anchor="b">
            <a:normAutofit/>
          </a:bodyPr>
          <a:lstStyle>
            <a:lvl1pPr algn="ctr">
              <a:defRPr sz="4800"/>
            </a:lvl1pPr>
          </a:lstStyle>
          <a:p>
            <a:r>
              <a:rPr lang="fr-FR" dirty="0"/>
              <a:t>Modifiez le style du titre</a:t>
            </a:r>
          </a:p>
        </p:txBody>
      </p:sp>
      <p:sp>
        <p:nvSpPr>
          <p:cNvPr id="3" name="Sous-titre 2">
            <a:extLst>
              <a:ext uri="{FF2B5EF4-FFF2-40B4-BE49-F238E27FC236}">
                <a16:creationId xmlns:a16="http://schemas.microsoft.com/office/drawing/2014/main" id="{28ACF5DF-B1AD-4E2E-9F81-8EAF08D0AC12}"/>
              </a:ext>
            </a:extLst>
          </p:cNvPr>
          <p:cNvSpPr>
            <a:spLocks noGrp="1"/>
          </p:cNvSpPr>
          <p:nvPr>
            <p:ph type="subTitle" idx="1"/>
          </p:nvPr>
        </p:nvSpPr>
        <p:spPr>
          <a:xfrm>
            <a:off x="1524000" y="3602039"/>
            <a:ext cx="8737600" cy="1066605"/>
          </a:xfrm>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1" name="Rectangle 10">
            <a:extLst>
              <a:ext uri="{FF2B5EF4-FFF2-40B4-BE49-F238E27FC236}">
                <a16:creationId xmlns:a16="http://schemas.microsoft.com/office/drawing/2014/main" id="{D4AB23CF-A727-4068-91DF-8C59FCCEB446}"/>
              </a:ext>
            </a:extLst>
          </p:cNvPr>
          <p:cNvSpPr/>
          <p:nvPr userDrawn="1"/>
        </p:nvSpPr>
        <p:spPr>
          <a:xfrm>
            <a:off x="71120" y="6096000"/>
            <a:ext cx="1229360" cy="64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e la date 3">
            <a:extLst>
              <a:ext uri="{FF2B5EF4-FFF2-40B4-BE49-F238E27FC236}">
                <a16:creationId xmlns:a16="http://schemas.microsoft.com/office/drawing/2014/main" id="{30C37F2F-3440-4739-976E-44673ADC7759}"/>
              </a:ext>
            </a:extLst>
          </p:cNvPr>
          <p:cNvSpPr>
            <a:spLocks noGrp="1"/>
          </p:cNvSpPr>
          <p:nvPr>
            <p:ph type="dt" sz="half" idx="10"/>
          </p:nvPr>
        </p:nvSpPr>
        <p:spPr>
          <a:xfrm>
            <a:off x="71120" y="6492875"/>
            <a:ext cx="1620520" cy="365125"/>
          </a:xfrm>
          <a:prstGeom prst="rect">
            <a:avLst/>
          </a:prstGeom>
        </p:spPr>
        <p:txBody>
          <a:bodyPr/>
          <a:lstStyle>
            <a:lvl1pPr>
              <a:defRPr sz="1400"/>
            </a:lvl1pPr>
          </a:lstStyle>
          <a:p>
            <a:fld id="{A91F7FEE-E387-478A-90D6-88E3E7CEB81E}" type="datetime1">
              <a:rPr lang="fr-FR" smtClean="0"/>
              <a:t>27/08/2024</a:t>
            </a:fld>
            <a:endParaRPr lang="fr-FR" dirty="0"/>
          </a:p>
        </p:txBody>
      </p:sp>
    </p:spTree>
    <p:extLst>
      <p:ext uri="{BB962C8B-B14F-4D97-AF65-F5344CB8AC3E}">
        <p14:creationId xmlns:p14="http://schemas.microsoft.com/office/powerpoint/2010/main" val="168194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C273E-576D-4DDA-8B4F-4281BD9264AA}"/>
              </a:ext>
            </a:extLst>
          </p:cNvPr>
          <p:cNvSpPr>
            <a:spLocks noGrp="1"/>
          </p:cNvSpPr>
          <p:nvPr>
            <p:ph type="title"/>
          </p:nvPr>
        </p:nvSpPr>
        <p:spPr>
          <a:xfrm>
            <a:off x="2021840" y="457200"/>
            <a:ext cx="5398137" cy="365125"/>
          </a:xfrm>
        </p:spPr>
        <p:txBody>
          <a:bodyPr anchor="b">
            <a:noAutofit/>
          </a:bodyPr>
          <a:lstStyle>
            <a:lvl1pPr>
              <a:defRPr sz="3600"/>
            </a:lvl1pPr>
          </a:lstStyle>
          <a:p>
            <a:r>
              <a:rPr lang="fr-FR" dirty="0"/>
              <a:t>Modifiez le style du titre</a:t>
            </a:r>
          </a:p>
        </p:txBody>
      </p:sp>
      <p:sp>
        <p:nvSpPr>
          <p:cNvPr id="4" name="Espace réservé du texte 3">
            <a:extLst>
              <a:ext uri="{FF2B5EF4-FFF2-40B4-BE49-F238E27FC236}">
                <a16:creationId xmlns:a16="http://schemas.microsoft.com/office/drawing/2014/main" id="{12533199-1A8E-4D36-A306-5B532DFC2479}"/>
              </a:ext>
            </a:extLst>
          </p:cNvPr>
          <p:cNvSpPr>
            <a:spLocks noGrp="1"/>
          </p:cNvSpPr>
          <p:nvPr>
            <p:ph type="body" sz="half" idx="2"/>
          </p:nvPr>
        </p:nvSpPr>
        <p:spPr>
          <a:xfrm>
            <a:off x="839788" y="1317625"/>
            <a:ext cx="5022532" cy="4551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2" name="Triangle rectangle 11">
            <a:extLst>
              <a:ext uri="{FF2B5EF4-FFF2-40B4-BE49-F238E27FC236}">
                <a16:creationId xmlns:a16="http://schemas.microsoft.com/office/drawing/2014/main" id="{51EC6B1B-92F1-4E2C-9D3E-A455DB207458}"/>
              </a:ext>
            </a:extLst>
          </p:cNvPr>
          <p:cNvSpPr/>
          <p:nvPr userDrawn="1"/>
        </p:nvSpPr>
        <p:spPr>
          <a:xfrm rot="10800000">
            <a:off x="10324148" y="1317625"/>
            <a:ext cx="1033143" cy="9144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e la date 3">
            <a:extLst>
              <a:ext uri="{FF2B5EF4-FFF2-40B4-BE49-F238E27FC236}">
                <a16:creationId xmlns:a16="http://schemas.microsoft.com/office/drawing/2014/main" id="{27DC1062-B4F8-48C9-8B5B-C8B96782A22D}"/>
              </a:ext>
            </a:extLst>
          </p:cNvPr>
          <p:cNvSpPr>
            <a:spLocks noGrp="1"/>
          </p:cNvSpPr>
          <p:nvPr>
            <p:ph type="dt" sz="half" idx="10"/>
          </p:nvPr>
        </p:nvSpPr>
        <p:spPr>
          <a:xfrm>
            <a:off x="1221280" y="6396990"/>
            <a:ext cx="1468120" cy="365125"/>
          </a:xfrm>
          <a:prstGeom prst="rect">
            <a:avLst/>
          </a:prstGeom>
        </p:spPr>
        <p:txBody>
          <a:bodyPr/>
          <a:lstStyle>
            <a:lvl1pPr>
              <a:defRPr sz="1400">
                <a:solidFill>
                  <a:schemeClr val="bg2">
                    <a:lumMod val="50000"/>
                  </a:schemeClr>
                </a:solidFill>
              </a:defRPr>
            </a:lvl1pPr>
          </a:lstStyle>
          <a:p>
            <a:fld id="{E1281494-69F7-4D3D-81CD-B84DF631AE30}" type="datetime1">
              <a:rPr lang="fr-FR" smtClean="0"/>
              <a:t>27/08/2024</a:t>
            </a:fld>
            <a:endParaRPr lang="fr-FR" dirty="0"/>
          </a:p>
        </p:txBody>
      </p:sp>
      <p:sp>
        <p:nvSpPr>
          <p:cNvPr id="14" name="Espace réservé du pied de page 4">
            <a:extLst>
              <a:ext uri="{FF2B5EF4-FFF2-40B4-BE49-F238E27FC236}">
                <a16:creationId xmlns:a16="http://schemas.microsoft.com/office/drawing/2014/main" id="{40F33720-3254-4BA6-8FF3-E4160A8C95B4}"/>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5" name="Espace réservé du numéro de diapositive 5">
            <a:extLst>
              <a:ext uri="{FF2B5EF4-FFF2-40B4-BE49-F238E27FC236}">
                <a16:creationId xmlns:a16="http://schemas.microsoft.com/office/drawing/2014/main" id="{7B056166-2D48-48BA-BF8A-2ED4CF6005C8}"/>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
        <p:nvSpPr>
          <p:cNvPr id="16" name="Espace réservé pour une image  16">
            <a:extLst>
              <a:ext uri="{FF2B5EF4-FFF2-40B4-BE49-F238E27FC236}">
                <a16:creationId xmlns:a16="http://schemas.microsoft.com/office/drawing/2014/main" id="{E730B09A-4727-48BC-9C8B-7C09C80897C8}"/>
              </a:ext>
            </a:extLst>
          </p:cNvPr>
          <p:cNvSpPr>
            <a:spLocks noGrp="1"/>
          </p:cNvSpPr>
          <p:nvPr>
            <p:ph type="pic" sz="quarter" idx="18" hasCustomPrompt="1"/>
          </p:nvPr>
        </p:nvSpPr>
        <p:spPr>
          <a:xfrm>
            <a:off x="6220000" y="1330007"/>
            <a:ext cx="5323348" cy="4551510"/>
          </a:xfrm>
          <a:custGeom>
            <a:avLst/>
            <a:gdLst>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1 h 3846514"/>
              <a:gd name="connsiteX1" fmla="*/ 2896104 w 3846513"/>
              <a:gd name="connsiteY1" fmla="*/ 0 h 3846514"/>
              <a:gd name="connsiteX2" fmla="*/ 3846513 w 3846513"/>
              <a:gd name="connsiteY2" fmla="*/ 1 h 3846514"/>
              <a:gd name="connsiteX3" fmla="*/ 3846513 w 3846513"/>
              <a:gd name="connsiteY3" fmla="*/ 3846514 h 3846514"/>
              <a:gd name="connsiteX4" fmla="*/ 0 w 3846513"/>
              <a:gd name="connsiteY4" fmla="*/ 3846514 h 3846514"/>
              <a:gd name="connsiteX5" fmla="*/ 0 w 3846513"/>
              <a:gd name="connsiteY5" fmla="*/ 1 h 3846514"/>
              <a:gd name="connsiteX0" fmla="*/ 0 w 3846513"/>
              <a:gd name="connsiteY0" fmla="*/ 1 h 3846514"/>
              <a:gd name="connsiteX1" fmla="*/ 2896104 w 3846513"/>
              <a:gd name="connsiteY1" fmla="*/ 0 h 3846514"/>
              <a:gd name="connsiteX2" fmla="*/ 3846513 w 3846513"/>
              <a:gd name="connsiteY2" fmla="*/ 1 h 3846514"/>
              <a:gd name="connsiteX3" fmla="*/ 3836142 w 3846513"/>
              <a:gd name="connsiteY3" fmla="*/ 931492 h 3846514"/>
              <a:gd name="connsiteX4" fmla="*/ 3846513 w 3846513"/>
              <a:gd name="connsiteY4" fmla="*/ 3846514 h 3846514"/>
              <a:gd name="connsiteX5" fmla="*/ 0 w 3846513"/>
              <a:gd name="connsiteY5" fmla="*/ 3846514 h 3846514"/>
              <a:gd name="connsiteX6" fmla="*/ 0 w 3846513"/>
              <a:gd name="connsiteY6" fmla="*/ 1 h 3846514"/>
              <a:gd name="connsiteX0" fmla="*/ 0 w 3846513"/>
              <a:gd name="connsiteY0" fmla="*/ 1 h 3846514"/>
              <a:gd name="connsiteX1" fmla="*/ 2896104 w 3846513"/>
              <a:gd name="connsiteY1" fmla="*/ 0 h 3846514"/>
              <a:gd name="connsiteX2" fmla="*/ 3836142 w 3846513"/>
              <a:gd name="connsiteY2" fmla="*/ 931492 h 3846514"/>
              <a:gd name="connsiteX3" fmla="*/ 3846513 w 3846513"/>
              <a:gd name="connsiteY3" fmla="*/ 3846514 h 3846514"/>
              <a:gd name="connsiteX4" fmla="*/ 0 w 3846513"/>
              <a:gd name="connsiteY4" fmla="*/ 3846514 h 3846514"/>
              <a:gd name="connsiteX5" fmla="*/ 0 w 3846513"/>
              <a:gd name="connsiteY5" fmla="*/ 1 h 384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6513" h="3846514">
                <a:moveTo>
                  <a:pt x="0" y="1"/>
                </a:moveTo>
                <a:lnTo>
                  <a:pt x="2896104" y="0"/>
                </a:lnTo>
                <a:lnTo>
                  <a:pt x="3836142" y="931492"/>
                </a:lnTo>
                <a:lnTo>
                  <a:pt x="3846513" y="3846514"/>
                </a:lnTo>
                <a:lnTo>
                  <a:pt x="0" y="3846514"/>
                </a:lnTo>
                <a:lnTo>
                  <a:pt x="0" y="1"/>
                </a:lnTo>
                <a:close/>
              </a:path>
            </a:pathLst>
          </a:custGeom>
        </p:spPr>
        <p:txBody>
          <a:bodyPr/>
          <a:lstStyle/>
          <a:p>
            <a:r>
              <a:rPr lang="fr-FR" dirty="0"/>
              <a:t>Photos</a:t>
            </a:r>
          </a:p>
        </p:txBody>
      </p:sp>
    </p:spTree>
    <p:extLst>
      <p:ext uri="{BB962C8B-B14F-4D97-AF65-F5344CB8AC3E}">
        <p14:creationId xmlns:p14="http://schemas.microsoft.com/office/powerpoint/2010/main" val="173816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743BF-F1E9-41D7-BFBF-44F0663AA88E}"/>
              </a:ext>
            </a:extLst>
          </p:cNvPr>
          <p:cNvSpPr>
            <a:spLocks noGrp="1"/>
          </p:cNvSpPr>
          <p:nvPr>
            <p:ph type="title"/>
          </p:nvPr>
        </p:nvSpPr>
        <p:spPr/>
        <p:txBody>
          <a:bodyPr>
            <a:noAutofit/>
          </a:bodyPr>
          <a:lstStyle>
            <a:lvl1pPr>
              <a:defRPr sz="3600"/>
            </a:lvl1pPr>
          </a:lstStyle>
          <a:p>
            <a:r>
              <a:rPr lang="fr-FR" dirty="0"/>
              <a:t>Modifiez le style du titre</a:t>
            </a:r>
          </a:p>
        </p:txBody>
      </p:sp>
      <p:sp>
        <p:nvSpPr>
          <p:cNvPr id="3" name="Espace réservé du texte vertical 2">
            <a:extLst>
              <a:ext uri="{FF2B5EF4-FFF2-40B4-BE49-F238E27FC236}">
                <a16:creationId xmlns:a16="http://schemas.microsoft.com/office/drawing/2014/main" id="{67884166-3E1D-4EED-A0A7-82C1927C2D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a:extLst>
              <a:ext uri="{FF2B5EF4-FFF2-40B4-BE49-F238E27FC236}">
                <a16:creationId xmlns:a16="http://schemas.microsoft.com/office/drawing/2014/main" id="{15B8E546-9ABE-4255-9EFA-A2599A60047A}"/>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E6D9E8D9-FCA4-4C40-9DEE-4671BFBF1BF7}" type="datetime1">
              <a:rPr lang="fr-FR" smtClean="0"/>
              <a:t>27/08/2024</a:t>
            </a:fld>
            <a:endParaRPr lang="fr-FR" dirty="0"/>
          </a:p>
        </p:txBody>
      </p:sp>
      <p:sp>
        <p:nvSpPr>
          <p:cNvPr id="11" name="Espace réservé du pied de page 4">
            <a:extLst>
              <a:ext uri="{FF2B5EF4-FFF2-40B4-BE49-F238E27FC236}">
                <a16:creationId xmlns:a16="http://schemas.microsoft.com/office/drawing/2014/main" id="{8276BD2C-EAFA-4412-8147-C3FB69C446E6}"/>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2" name="Espace réservé du numéro de diapositive 5">
            <a:extLst>
              <a:ext uri="{FF2B5EF4-FFF2-40B4-BE49-F238E27FC236}">
                <a16:creationId xmlns:a16="http://schemas.microsoft.com/office/drawing/2014/main" id="{25E11A1F-7D11-447C-AB59-451D3723380E}"/>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Tree>
    <p:extLst>
      <p:ext uri="{BB962C8B-B14F-4D97-AF65-F5344CB8AC3E}">
        <p14:creationId xmlns:p14="http://schemas.microsoft.com/office/powerpoint/2010/main" val="362925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036B976-8BA4-416B-8A85-80B8203D305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C6D45F3-699D-4128-A6AF-4FCFA3C2E465}"/>
              </a:ext>
            </a:extLst>
          </p:cNvPr>
          <p:cNvSpPr>
            <a:spLocks noGrp="1"/>
          </p:cNvSpPr>
          <p:nvPr>
            <p:ph type="body" orient="vert" idx="1"/>
          </p:nvPr>
        </p:nvSpPr>
        <p:spPr>
          <a:xfrm>
            <a:off x="838200" y="1300479"/>
            <a:ext cx="7734300" cy="4876483"/>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e la date 3">
            <a:extLst>
              <a:ext uri="{FF2B5EF4-FFF2-40B4-BE49-F238E27FC236}">
                <a16:creationId xmlns:a16="http://schemas.microsoft.com/office/drawing/2014/main" id="{6118B246-CE68-47DA-AA25-15E61E1AACBB}"/>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5B7DFA40-10ED-48A3-BC2F-6F64478D029E}" type="datetime1">
              <a:rPr lang="fr-FR" smtClean="0"/>
              <a:t>27/08/2024</a:t>
            </a:fld>
            <a:endParaRPr lang="fr-FR" dirty="0"/>
          </a:p>
        </p:txBody>
      </p:sp>
      <p:sp>
        <p:nvSpPr>
          <p:cNvPr id="11" name="Espace réservé du pied de page 4">
            <a:extLst>
              <a:ext uri="{FF2B5EF4-FFF2-40B4-BE49-F238E27FC236}">
                <a16:creationId xmlns:a16="http://schemas.microsoft.com/office/drawing/2014/main" id="{321F29C5-3B8F-4702-9565-50F2B506C446}"/>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2" name="Espace réservé du numéro de diapositive 5">
            <a:extLst>
              <a:ext uri="{FF2B5EF4-FFF2-40B4-BE49-F238E27FC236}">
                <a16:creationId xmlns:a16="http://schemas.microsoft.com/office/drawing/2014/main" id="{5BD1BF7B-A906-4171-8C45-24F35F4AFBBF}"/>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Tree>
    <p:extLst>
      <p:ext uri="{BB962C8B-B14F-4D97-AF65-F5344CB8AC3E}">
        <p14:creationId xmlns:p14="http://schemas.microsoft.com/office/powerpoint/2010/main" val="287571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GE BLANCHE">
    <p:bg>
      <p:bgRef idx="1001">
        <a:schemeClr val="bg1"/>
      </p:bgRef>
    </p:bg>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809C924B-9C44-4305-8570-0B678C3F1DE2}"/>
              </a:ext>
            </a:extLst>
          </p:cNvPr>
          <p:cNvSpPr/>
          <p:nvPr userDrawn="1"/>
        </p:nvSpPr>
        <p:spPr>
          <a:xfrm rot="10800000">
            <a:off x="9604377" y="1693545"/>
            <a:ext cx="1033143" cy="9144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3">
            <a:extLst>
              <a:ext uri="{FF2B5EF4-FFF2-40B4-BE49-F238E27FC236}">
                <a16:creationId xmlns:a16="http://schemas.microsoft.com/office/drawing/2014/main" id="{D76E139A-026F-4D62-B2D7-24FBEA72A527}"/>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2599B5E3-AF8E-47D2-8A2C-0A8306CFF9EC}" type="datetime1">
              <a:rPr lang="fr-FR" smtClean="0"/>
              <a:t>27/08/2024</a:t>
            </a:fld>
            <a:endParaRPr lang="fr-FR" dirty="0"/>
          </a:p>
        </p:txBody>
      </p:sp>
      <p:sp>
        <p:nvSpPr>
          <p:cNvPr id="16" name="Espace réservé du pied de page 4">
            <a:extLst>
              <a:ext uri="{FF2B5EF4-FFF2-40B4-BE49-F238E27FC236}">
                <a16:creationId xmlns:a16="http://schemas.microsoft.com/office/drawing/2014/main" id="{3F437720-0448-4E4A-9325-0D14828A3DA3}"/>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7" name="Espace réservé du numéro de diapositive 5">
            <a:extLst>
              <a:ext uri="{FF2B5EF4-FFF2-40B4-BE49-F238E27FC236}">
                <a16:creationId xmlns:a16="http://schemas.microsoft.com/office/drawing/2014/main" id="{A65F8383-6366-4F51-BAA3-782BF8641862}"/>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
        <p:nvSpPr>
          <p:cNvPr id="9" name="Espace réservé du contenu 2">
            <a:extLst>
              <a:ext uri="{FF2B5EF4-FFF2-40B4-BE49-F238E27FC236}">
                <a16:creationId xmlns:a16="http://schemas.microsoft.com/office/drawing/2014/main" id="{A6F85CB9-1086-485E-899C-BC8048C8A3ED}"/>
              </a:ext>
            </a:extLst>
          </p:cNvPr>
          <p:cNvSpPr>
            <a:spLocks noGrp="1"/>
          </p:cNvSpPr>
          <p:nvPr>
            <p:ph idx="1"/>
          </p:nvPr>
        </p:nvSpPr>
        <p:spPr>
          <a:xfrm>
            <a:off x="604520" y="617034"/>
            <a:ext cx="10948143" cy="5224649"/>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3261968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AGE BLAN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riangle rectangle 10">
            <a:extLst>
              <a:ext uri="{FF2B5EF4-FFF2-40B4-BE49-F238E27FC236}">
                <a16:creationId xmlns:a16="http://schemas.microsoft.com/office/drawing/2014/main" id="{809C924B-9C44-4305-8570-0B678C3F1DE2}"/>
              </a:ext>
            </a:extLst>
          </p:cNvPr>
          <p:cNvSpPr/>
          <p:nvPr userDrawn="1"/>
        </p:nvSpPr>
        <p:spPr>
          <a:xfrm rot="10800000">
            <a:off x="9604377" y="1693545"/>
            <a:ext cx="1033143" cy="9144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3">
            <a:extLst>
              <a:ext uri="{FF2B5EF4-FFF2-40B4-BE49-F238E27FC236}">
                <a16:creationId xmlns:a16="http://schemas.microsoft.com/office/drawing/2014/main" id="{D76E139A-026F-4D62-B2D7-24FBEA72A527}"/>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2599B5E3-AF8E-47D2-8A2C-0A8306CFF9EC}" type="datetime1">
              <a:rPr lang="fr-FR" smtClean="0"/>
              <a:t>27/08/2024</a:t>
            </a:fld>
            <a:endParaRPr lang="fr-FR" dirty="0"/>
          </a:p>
        </p:txBody>
      </p:sp>
      <p:sp>
        <p:nvSpPr>
          <p:cNvPr id="16" name="Espace réservé du pied de page 4">
            <a:extLst>
              <a:ext uri="{FF2B5EF4-FFF2-40B4-BE49-F238E27FC236}">
                <a16:creationId xmlns:a16="http://schemas.microsoft.com/office/drawing/2014/main" id="{3F437720-0448-4E4A-9325-0D14828A3DA3}"/>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7" name="Espace réservé du numéro de diapositive 5">
            <a:extLst>
              <a:ext uri="{FF2B5EF4-FFF2-40B4-BE49-F238E27FC236}">
                <a16:creationId xmlns:a16="http://schemas.microsoft.com/office/drawing/2014/main" id="{A65F8383-6366-4F51-BAA3-782BF8641862}"/>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
        <p:nvSpPr>
          <p:cNvPr id="7" name="Espace réservé du contenu 2">
            <a:extLst>
              <a:ext uri="{FF2B5EF4-FFF2-40B4-BE49-F238E27FC236}">
                <a16:creationId xmlns:a16="http://schemas.microsoft.com/office/drawing/2014/main" id="{8CE874C4-C722-42AB-9E7D-BA0B17AC7E95}"/>
              </a:ext>
            </a:extLst>
          </p:cNvPr>
          <p:cNvSpPr>
            <a:spLocks noGrp="1"/>
          </p:cNvSpPr>
          <p:nvPr>
            <p:ph idx="1"/>
          </p:nvPr>
        </p:nvSpPr>
        <p:spPr>
          <a:xfrm>
            <a:off x="604520" y="966439"/>
            <a:ext cx="10977880" cy="487524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6901027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D19874D-DD2F-4E27-85AE-6BE8D829B5E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8984" y="282157"/>
            <a:ext cx="3150644" cy="1262163"/>
          </a:xfrm>
          <a:prstGeom prst="rect">
            <a:avLst/>
          </a:prstGeom>
        </p:spPr>
      </p:pic>
      <p:pic>
        <p:nvPicPr>
          <p:cNvPr id="8" name="Image 7">
            <a:extLst>
              <a:ext uri="{FF2B5EF4-FFF2-40B4-BE49-F238E27FC236}">
                <a16:creationId xmlns:a16="http://schemas.microsoft.com/office/drawing/2014/main" id="{824520B6-2DF4-4615-9183-D2AFEF9223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45469" y="2836762"/>
            <a:ext cx="584852" cy="592238"/>
          </a:xfrm>
          <a:prstGeom prst="rect">
            <a:avLst/>
          </a:prstGeom>
        </p:spPr>
      </p:pic>
      <p:sp>
        <p:nvSpPr>
          <p:cNvPr id="9" name="ZoneTexte 8">
            <a:extLst>
              <a:ext uri="{FF2B5EF4-FFF2-40B4-BE49-F238E27FC236}">
                <a16:creationId xmlns:a16="http://schemas.microsoft.com/office/drawing/2014/main" id="{14004721-F7C2-45F4-81FC-7E2FB1983867}"/>
              </a:ext>
            </a:extLst>
          </p:cNvPr>
          <p:cNvSpPr txBox="1"/>
          <p:nvPr userDrawn="1"/>
        </p:nvSpPr>
        <p:spPr>
          <a:xfrm>
            <a:off x="3992880" y="3021121"/>
            <a:ext cx="2489200" cy="523220"/>
          </a:xfrm>
          <a:prstGeom prst="rect">
            <a:avLst/>
          </a:prstGeom>
          <a:noFill/>
        </p:spPr>
        <p:txBody>
          <a:bodyPr wrap="square" rtlCol="0">
            <a:spAutoFit/>
          </a:bodyPr>
          <a:lstStyle/>
          <a:p>
            <a:r>
              <a:rPr lang="fr-FR" sz="2800" b="1" dirty="0">
                <a:solidFill>
                  <a:schemeClr val="bg2">
                    <a:lumMod val="10000"/>
                  </a:schemeClr>
                </a:solidFill>
              </a:rPr>
              <a:t>CONTACT</a:t>
            </a:r>
          </a:p>
        </p:txBody>
      </p:sp>
      <p:pic>
        <p:nvPicPr>
          <p:cNvPr id="10" name="Image 9" descr="Une image contenant flèche&#10;&#10;Description générée automatiquement">
            <a:extLst>
              <a:ext uri="{FF2B5EF4-FFF2-40B4-BE49-F238E27FC236}">
                <a16:creationId xmlns:a16="http://schemas.microsoft.com/office/drawing/2014/main" id="{9C6F6A38-39E7-4454-BE06-DE307B077AFF}"/>
              </a:ext>
            </a:extLst>
          </p:cNvPr>
          <p:cNvPicPr>
            <a:picLocks noChangeAspect="1"/>
          </p:cNvPicPr>
          <p:nvPr userDrawn="1"/>
        </p:nvPicPr>
        <p:blipFill rotWithShape="1">
          <a:blip r:embed="rId5"/>
          <a:srcRect l="58509" t="52933" r="16516" b="39067"/>
          <a:stretch/>
        </p:blipFill>
        <p:spPr>
          <a:xfrm>
            <a:off x="3992880" y="5174488"/>
            <a:ext cx="3044952" cy="548640"/>
          </a:xfrm>
          <a:prstGeom prst="rect">
            <a:avLst/>
          </a:prstGeom>
        </p:spPr>
      </p:pic>
      <p:sp>
        <p:nvSpPr>
          <p:cNvPr id="12" name="Espace réservé du contenu 2">
            <a:extLst>
              <a:ext uri="{FF2B5EF4-FFF2-40B4-BE49-F238E27FC236}">
                <a16:creationId xmlns:a16="http://schemas.microsoft.com/office/drawing/2014/main" id="{887CDED7-1C09-49D5-8EBD-2162EDC9C813}"/>
              </a:ext>
            </a:extLst>
          </p:cNvPr>
          <p:cNvSpPr>
            <a:spLocks noGrp="1"/>
          </p:cNvSpPr>
          <p:nvPr>
            <p:ph idx="1"/>
          </p:nvPr>
        </p:nvSpPr>
        <p:spPr>
          <a:xfrm>
            <a:off x="3992880" y="3544341"/>
            <a:ext cx="5061910" cy="163014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8228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F3557C-0E76-411F-B302-4279FD8A5780}"/>
              </a:ext>
            </a:extLst>
          </p:cNvPr>
          <p:cNvSpPr>
            <a:spLocks noGrp="1"/>
          </p:cNvSpPr>
          <p:nvPr>
            <p:ph type="title"/>
          </p:nvPr>
        </p:nvSpPr>
        <p:spPr>
          <a:xfrm>
            <a:off x="1919334" y="368061"/>
            <a:ext cx="10470785" cy="587297"/>
          </a:xfrm>
        </p:spPr>
        <p:txBody>
          <a:bodyPr>
            <a:normAutofit/>
          </a:bodyPr>
          <a:lstStyle>
            <a:lvl1pPr>
              <a:defRPr sz="3600">
                <a:solidFill>
                  <a:schemeClr val="accent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9B2B31E-F834-4BB8-91BE-CC3A75A9AE6C}"/>
              </a:ext>
            </a:extLst>
          </p:cNvPr>
          <p:cNvSpPr>
            <a:spLocks noGrp="1"/>
          </p:cNvSpPr>
          <p:nvPr>
            <p:ph idx="1"/>
          </p:nvPr>
        </p:nvSpPr>
        <p:spPr>
          <a:xfrm>
            <a:off x="604520" y="1490345"/>
            <a:ext cx="10977880"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3">
            <a:extLst>
              <a:ext uri="{FF2B5EF4-FFF2-40B4-BE49-F238E27FC236}">
                <a16:creationId xmlns:a16="http://schemas.microsoft.com/office/drawing/2014/main" id="{0D6A8E02-C750-4F58-AA63-3C674050C2FF}"/>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24A6E25F-BB29-465C-AD54-802E4BCA7DD8}" type="datetime1">
              <a:rPr lang="fr-FR" smtClean="0"/>
              <a:t>27/08/2024</a:t>
            </a:fld>
            <a:endParaRPr lang="fr-FR" dirty="0"/>
          </a:p>
        </p:txBody>
      </p:sp>
      <p:sp>
        <p:nvSpPr>
          <p:cNvPr id="10" name="Espace réservé du pied de page 4">
            <a:extLst>
              <a:ext uri="{FF2B5EF4-FFF2-40B4-BE49-F238E27FC236}">
                <a16:creationId xmlns:a16="http://schemas.microsoft.com/office/drawing/2014/main" id="{EB1D0B9A-883B-4EC0-9F4D-657A57BEC888}"/>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1" name="Espace réservé du numéro de diapositive 5">
            <a:extLst>
              <a:ext uri="{FF2B5EF4-FFF2-40B4-BE49-F238E27FC236}">
                <a16:creationId xmlns:a16="http://schemas.microsoft.com/office/drawing/2014/main" id="{3B268D52-7C23-42DA-8208-8355B50C6863}"/>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Tree>
    <p:extLst>
      <p:ext uri="{BB962C8B-B14F-4D97-AF65-F5344CB8AC3E}">
        <p14:creationId xmlns:p14="http://schemas.microsoft.com/office/powerpoint/2010/main" val="83385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713E2-C4A8-4A7E-9335-81624452D11E}"/>
              </a:ext>
            </a:extLst>
          </p:cNvPr>
          <p:cNvSpPr>
            <a:spLocks noGrp="1"/>
          </p:cNvSpPr>
          <p:nvPr>
            <p:ph type="title"/>
          </p:nvPr>
        </p:nvSpPr>
        <p:spPr>
          <a:xfrm>
            <a:off x="2051050" y="394337"/>
            <a:ext cx="10750550" cy="612137"/>
          </a:xfrm>
        </p:spPr>
        <p:txBody>
          <a:bodyPr anchor="b">
            <a:noAutofit/>
          </a:bodyPr>
          <a:lstStyle>
            <a:lvl1pPr>
              <a:defRPr sz="3600"/>
            </a:lvl1pPr>
          </a:lstStyle>
          <a:p>
            <a:r>
              <a:rPr lang="fr-FR" dirty="0"/>
              <a:t>Modifiez le style du titre</a:t>
            </a:r>
          </a:p>
        </p:txBody>
      </p:sp>
      <p:sp>
        <p:nvSpPr>
          <p:cNvPr id="11" name="Triangle rectangle 10">
            <a:extLst>
              <a:ext uri="{FF2B5EF4-FFF2-40B4-BE49-F238E27FC236}">
                <a16:creationId xmlns:a16="http://schemas.microsoft.com/office/drawing/2014/main" id="{809C924B-9C44-4305-8570-0B678C3F1DE2}"/>
              </a:ext>
            </a:extLst>
          </p:cNvPr>
          <p:cNvSpPr/>
          <p:nvPr userDrawn="1"/>
        </p:nvSpPr>
        <p:spPr>
          <a:xfrm rot="10800000">
            <a:off x="9604377" y="1693545"/>
            <a:ext cx="1033143" cy="9144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3">
            <a:extLst>
              <a:ext uri="{FF2B5EF4-FFF2-40B4-BE49-F238E27FC236}">
                <a16:creationId xmlns:a16="http://schemas.microsoft.com/office/drawing/2014/main" id="{D76E139A-026F-4D62-B2D7-24FBEA72A527}"/>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2599B5E3-AF8E-47D2-8A2C-0A8306CFF9EC}" type="datetime1">
              <a:rPr lang="fr-FR" smtClean="0"/>
              <a:t>27/08/2024</a:t>
            </a:fld>
            <a:endParaRPr lang="fr-FR" dirty="0"/>
          </a:p>
        </p:txBody>
      </p:sp>
      <p:sp>
        <p:nvSpPr>
          <p:cNvPr id="16" name="Espace réservé du pied de page 4">
            <a:extLst>
              <a:ext uri="{FF2B5EF4-FFF2-40B4-BE49-F238E27FC236}">
                <a16:creationId xmlns:a16="http://schemas.microsoft.com/office/drawing/2014/main" id="{3F437720-0448-4E4A-9325-0D14828A3DA3}"/>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7" name="Espace réservé du numéro de diapositive 5">
            <a:extLst>
              <a:ext uri="{FF2B5EF4-FFF2-40B4-BE49-F238E27FC236}">
                <a16:creationId xmlns:a16="http://schemas.microsoft.com/office/drawing/2014/main" id="{A65F8383-6366-4F51-BAA3-782BF8641862}"/>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
        <p:nvSpPr>
          <p:cNvPr id="19" name="Espace réservé pour une image  16">
            <a:extLst>
              <a:ext uri="{FF2B5EF4-FFF2-40B4-BE49-F238E27FC236}">
                <a16:creationId xmlns:a16="http://schemas.microsoft.com/office/drawing/2014/main" id="{D100FD1C-08C0-4F67-A592-E8CBA626C063}"/>
              </a:ext>
            </a:extLst>
          </p:cNvPr>
          <p:cNvSpPr>
            <a:spLocks noGrp="1"/>
          </p:cNvSpPr>
          <p:nvPr>
            <p:ph type="pic" sz="quarter" idx="18" hasCustomPrompt="1"/>
          </p:nvPr>
        </p:nvSpPr>
        <p:spPr>
          <a:xfrm>
            <a:off x="1221280" y="1420897"/>
            <a:ext cx="10188154" cy="4561670"/>
          </a:xfrm>
          <a:custGeom>
            <a:avLst/>
            <a:gdLst>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1 h 3846514"/>
              <a:gd name="connsiteX1" fmla="*/ 2896104 w 3846513"/>
              <a:gd name="connsiteY1" fmla="*/ 0 h 3846514"/>
              <a:gd name="connsiteX2" fmla="*/ 3846513 w 3846513"/>
              <a:gd name="connsiteY2" fmla="*/ 1 h 3846514"/>
              <a:gd name="connsiteX3" fmla="*/ 3846513 w 3846513"/>
              <a:gd name="connsiteY3" fmla="*/ 3846514 h 3846514"/>
              <a:gd name="connsiteX4" fmla="*/ 0 w 3846513"/>
              <a:gd name="connsiteY4" fmla="*/ 3846514 h 3846514"/>
              <a:gd name="connsiteX5" fmla="*/ 0 w 3846513"/>
              <a:gd name="connsiteY5" fmla="*/ 1 h 3846514"/>
              <a:gd name="connsiteX0" fmla="*/ 0 w 3846513"/>
              <a:gd name="connsiteY0" fmla="*/ 1 h 3846514"/>
              <a:gd name="connsiteX1" fmla="*/ 2896104 w 3846513"/>
              <a:gd name="connsiteY1" fmla="*/ 0 h 3846514"/>
              <a:gd name="connsiteX2" fmla="*/ 3846513 w 3846513"/>
              <a:gd name="connsiteY2" fmla="*/ 1 h 3846514"/>
              <a:gd name="connsiteX3" fmla="*/ 3836142 w 3846513"/>
              <a:gd name="connsiteY3" fmla="*/ 931492 h 3846514"/>
              <a:gd name="connsiteX4" fmla="*/ 3846513 w 3846513"/>
              <a:gd name="connsiteY4" fmla="*/ 3846514 h 3846514"/>
              <a:gd name="connsiteX5" fmla="*/ 0 w 3846513"/>
              <a:gd name="connsiteY5" fmla="*/ 3846514 h 3846514"/>
              <a:gd name="connsiteX6" fmla="*/ 0 w 3846513"/>
              <a:gd name="connsiteY6" fmla="*/ 1 h 3846514"/>
              <a:gd name="connsiteX0" fmla="*/ 0 w 3846513"/>
              <a:gd name="connsiteY0" fmla="*/ 1 h 3846514"/>
              <a:gd name="connsiteX1" fmla="*/ 2896104 w 3846513"/>
              <a:gd name="connsiteY1" fmla="*/ 0 h 3846514"/>
              <a:gd name="connsiteX2" fmla="*/ 3836142 w 3846513"/>
              <a:gd name="connsiteY2" fmla="*/ 931492 h 3846514"/>
              <a:gd name="connsiteX3" fmla="*/ 3846513 w 3846513"/>
              <a:gd name="connsiteY3" fmla="*/ 3846514 h 3846514"/>
              <a:gd name="connsiteX4" fmla="*/ 0 w 3846513"/>
              <a:gd name="connsiteY4" fmla="*/ 3846514 h 3846514"/>
              <a:gd name="connsiteX5" fmla="*/ 0 w 3846513"/>
              <a:gd name="connsiteY5" fmla="*/ 1 h 3846514"/>
              <a:gd name="connsiteX0" fmla="*/ 0 w 7649333"/>
              <a:gd name="connsiteY0" fmla="*/ 8587 h 3846514"/>
              <a:gd name="connsiteX1" fmla="*/ 6698924 w 7649333"/>
              <a:gd name="connsiteY1" fmla="*/ 0 h 3846514"/>
              <a:gd name="connsiteX2" fmla="*/ 7638962 w 7649333"/>
              <a:gd name="connsiteY2" fmla="*/ 931492 h 3846514"/>
              <a:gd name="connsiteX3" fmla="*/ 7649333 w 7649333"/>
              <a:gd name="connsiteY3" fmla="*/ 3846514 h 3846514"/>
              <a:gd name="connsiteX4" fmla="*/ 3802820 w 7649333"/>
              <a:gd name="connsiteY4" fmla="*/ 3846514 h 3846514"/>
              <a:gd name="connsiteX5" fmla="*/ 0 w 7649333"/>
              <a:gd name="connsiteY5" fmla="*/ 8587 h 3846514"/>
              <a:gd name="connsiteX0" fmla="*/ 29366 w 7678699"/>
              <a:gd name="connsiteY0" fmla="*/ 8587 h 3855100"/>
              <a:gd name="connsiteX1" fmla="*/ 6728290 w 7678699"/>
              <a:gd name="connsiteY1" fmla="*/ 0 h 3855100"/>
              <a:gd name="connsiteX2" fmla="*/ 7668328 w 7678699"/>
              <a:gd name="connsiteY2" fmla="*/ 931492 h 3855100"/>
              <a:gd name="connsiteX3" fmla="*/ 7678699 w 7678699"/>
              <a:gd name="connsiteY3" fmla="*/ 3846514 h 3855100"/>
              <a:gd name="connsiteX4" fmla="*/ 0 w 7678699"/>
              <a:gd name="connsiteY4" fmla="*/ 3855100 h 3855100"/>
              <a:gd name="connsiteX5" fmla="*/ 29366 w 7678699"/>
              <a:gd name="connsiteY5" fmla="*/ 8587 h 385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8699" h="3855100">
                <a:moveTo>
                  <a:pt x="29366" y="8587"/>
                </a:moveTo>
                <a:lnTo>
                  <a:pt x="6728290" y="0"/>
                </a:lnTo>
                <a:lnTo>
                  <a:pt x="7668328" y="931492"/>
                </a:lnTo>
                <a:lnTo>
                  <a:pt x="7678699" y="3846514"/>
                </a:lnTo>
                <a:lnTo>
                  <a:pt x="0" y="3855100"/>
                </a:lnTo>
                <a:lnTo>
                  <a:pt x="29366" y="8587"/>
                </a:lnTo>
                <a:close/>
              </a:path>
            </a:pathLst>
          </a:custGeom>
        </p:spPr>
        <p:txBody>
          <a:bodyPr/>
          <a:lstStyle/>
          <a:p>
            <a:r>
              <a:rPr lang="fr-FR" dirty="0"/>
              <a:t>Photos</a:t>
            </a:r>
          </a:p>
        </p:txBody>
      </p:sp>
    </p:spTree>
    <p:extLst>
      <p:ext uri="{BB962C8B-B14F-4D97-AF65-F5344CB8AC3E}">
        <p14:creationId xmlns:p14="http://schemas.microsoft.com/office/powerpoint/2010/main" val="250905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E8783-FB28-4A18-BCDF-1640D384499A}"/>
              </a:ext>
            </a:extLst>
          </p:cNvPr>
          <p:cNvSpPr>
            <a:spLocks noGrp="1"/>
          </p:cNvSpPr>
          <p:nvPr>
            <p:ph type="title"/>
          </p:nvPr>
        </p:nvSpPr>
        <p:spPr/>
        <p:txBody>
          <a:bodyPr>
            <a:noAutofit/>
          </a:bodyPr>
          <a:lstStyle>
            <a:lvl1pPr>
              <a:defRPr sz="3600"/>
            </a:lvl1pPr>
          </a:lstStyle>
          <a:p>
            <a:r>
              <a:rPr lang="fr-FR" dirty="0"/>
              <a:t>Modifiez le style du titre</a:t>
            </a:r>
          </a:p>
        </p:txBody>
      </p:sp>
      <p:sp>
        <p:nvSpPr>
          <p:cNvPr id="3" name="Espace réservé du contenu 2">
            <a:extLst>
              <a:ext uri="{FF2B5EF4-FFF2-40B4-BE49-F238E27FC236}">
                <a16:creationId xmlns:a16="http://schemas.microsoft.com/office/drawing/2014/main" id="{EDA41577-CFDC-411B-AA8E-514D416BCA1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E9E7013-9A66-470F-9776-D8C216B1BF07}"/>
              </a:ext>
            </a:extLst>
          </p:cNvPr>
          <p:cNvSpPr>
            <a:spLocks noGrp="1"/>
          </p:cNvSpPr>
          <p:nvPr>
            <p:ph sz="half" idx="2"/>
          </p:nvPr>
        </p:nvSpPr>
        <p:spPr>
          <a:xfrm>
            <a:off x="6172200" y="1825625"/>
            <a:ext cx="5410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e la date 3">
            <a:extLst>
              <a:ext uri="{FF2B5EF4-FFF2-40B4-BE49-F238E27FC236}">
                <a16:creationId xmlns:a16="http://schemas.microsoft.com/office/drawing/2014/main" id="{DEBF2456-2163-403C-90E0-3D6C1DDC3E45}"/>
              </a:ext>
            </a:extLst>
          </p:cNvPr>
          <p:cNvSpPr>
            <a:spLocks noGrp="1"/>
          </p:cNvSpPr>
          <p:nvPr>
            <p:ph type="dt" sz="half" idx="10"/>
          </p:nvPr>
        </p:nvSpPr>
        <p:spPr>
          <a:xfrm>
            <a:off x="1221280" y="6396990"/>
            <a:ext cx="1468120" cy="365125"/>
          </a:xfrm>
          <a:prstGeom prst="rect">
            <a:avLst/>
          </a:prstGeom>
        </p:spPr>
        <p:txBody>
          <a:bodyPr/>
          <a:lstStyle>
            <a:lvl1pPr>
              <a:defRPr sz="1400">
                <a:solidFill>
                  <a:schemeClr val="bg2">
                    <a:lumMod val="50000"/>
                  </a:schemeClr>
                </a:solidFill>
              </a:defRPr>
            </a:lvl1pPr>
          </a:lstStyle>
          <a:p>
            <a:fld id="{834C16EA-B8BE-4E21-8CB6-D0C480B25512}" type="datetime1">
              <a:rPr lang="fr-FR" smtClean="0"/>
              <a:t>27/08/2024</a:t>
            </a:fld>
            <a:endParaRPr lang="fr-FR" dirty="0"/>
          </a:p>
        </p:txBody>
      </p:sp>
      <p:sp>
        <p:nvSpPr>
          <p:cNvPr id="17" name="Espace réservé du pied de page 4">
            <a:extLst>
              <a:ext uri="{FF2B5EF4-FFF2-40B4-BE49-F238E27FC236}">
                <a16:creationId xmlns:a16="http://schemas.microsoft.com/office/drawing/2014/main" id="{B895C5DD-1141-44C2-A331-63455A17342A}"/>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8" name="Espace réservé du numéro de diapositive 5">
            <a:extLst>
              <a:ext uri="{FF2B5EF4-FFF2-40B4-BE49-F238E27FC236}">
                <a16:creationId xmlns:a16="http://schemas.microsoft.com/office/drawing/2014/main" id="{23784015-548A-4B33-809A-1ABCADC54EE0}"/>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Tree>
    <p:extLst>
      <p:ext uri="{BB962C8B-B14F-4D97-AF65-F5344CB8AC3E}">
        <p14:creationId xmlns:p14="http://schemas.microsoft.com/office/powerpoint/2010/main" val="168910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02816-E9F2-4D51-A444-71E9E472CD7F}"/>
              </a:ext>
            </a:extLst>
          </p:cNvPr>
          <p:cNvSpPr>
            <a:spLocks noGrp="1"/>
          </p:cNvSpPr>
          <p:nvPr>
            <p:ph type="title"/>
          </p:nvPr>
        </p:nvSpPr>
        <p:spPr>
          <a:xfrm>
            <a:off x="1981200" y="365125"/>
            <a:ext cx="9374188" cy="488315"/>
          </a:xfrm>
        </p:spPr>
        <p:txBody>
          <a:bodyPr>
            <a:noAutofit/>
          </a:bodyPr>
          <a:lstStyle>
            <a:lvl1pPr>
              <a:defRPr sz="3600">
                <a:solidFill>
                  <a:schemeClr val="accent1"/>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76C9E669-80DD-414D-BC81-4E45DA638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697B041-07EC-487A-9806-CB20AD500C5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EBCFFC-2B30-4793-A896-09471E794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41AFA2-5067-46ED-A170-33B7D6F7DDC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e la date 3">
            <a:extLst>
              <a:ext uri="{FF2B5EF4-FFF2-40B4-BE49-F238E27FC236}">
                <a16:creationId xmlns:a16="http://schemas.microsoft.com/office/drawing/2014/main" id="{6D19E6ED-0D4C-4B0F-B6D2-0F1F89C98C7D}"/>
              </a:ext>
            </a:extLst>
          </p:cNvPr>
          <p:cNvSpPr>
            <a:spLocks noGrp="1"/>
          </p:cNvSpPr>
          <p:nvPr>
            <p:ph type="dt" sz="half" idx="10"/>
          </p:nvPr>
        </p:nvSpPr>
        <p:spPr>
          <a:xfrm>
            <a:off x="1221280" y="6396990"/>
            <a:ext cx="1468120" cy="365125"/>
          </a:xfrm>
          <a:prstGeom prst="rect">
            <a:avLst/>
          </a:prstGeom>
        </p:spPr>
        <p:txBody>
          <a:bodyPr/>
          <a:lstStyle>
            <a:lvl1pPr>
              <a:defRPr sz="1400">
                <a:solidFill>
                  <a:schemeClr val="bg2">
                    <a:lumMod val="50000"/>
                  </a:schemeClr>
                </a:solidFill>
              </a:defRPr>
            </a:lvl1pPr>
          </a:lstStyle>
          <a:p>
            <a:fld id="{404C8D4E-A751-4A55-A0A9-5AD940D3D629}" type="datetime1">
              <a:rPr lang="fr-FR" smtClean="0"/>
              <a:t>27/08/2024</a:t>
            </a:fld>
            <a:endParaRPr lang="fr-FR" dirty="0"/>
          </a:p>
        </p:txBody>
      </p:sp>
      <p:sp>
        <p:nvSpPr>
          <p:cNvPr id="17" name="Espace réservé du pied de page 4">
            <a:extLst>
              <a:ext uri="{FF2B5EF4-FFF2-40B4-BE49-F238E27FC236}">
                <a16:creationId xmlns:a16="http://schemas.microsoft.com/office/drawing/2014/main" id="{56DC1A69-C876-4130-AB1B-807512642A3B}"/>
              </a:ext>
            </a:extLst>
          </p:cNvPr>
          <p:cNvSpPr>
            <a:spLocks noGrp="1"/>
          </p:cNvSpPr>
          <p:nvPr>
            <p:ph type="ftr" sz="quarter" idx="11"/>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8" name="Espace réservé du numéro de diapositive 5">
            <a:extLst>
              <a:ext uri="{FF2B5EF4-FFF2-40B4-BE49-F238E27FC236}">
                <a16:creationId xmlns:a16="http://schemas.microsoft.com/office/drawing/2014/main" id="{73C0A302-D7BB-4386-88C4-8CF95686EE37}"/>
              </a:ext>
            </a:extLst>
          </p:cNvPr>
          <p:cNvSpPr>
            <a:spLocks noGrp="1"/>
          </p:cNvSpPr>
          <p:nvPr>
            <p:ph type="sldNum" sz="quarter" idx="12"/>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Tree>
    <p:extLst>
      <p:ext uri="{BB962C8B-B14F-4D97-AF65-F5344CB8AC3E}">
        <p14:creationId xmlns:p14="http://schemas.microsoft.com/office/powerpoint/2010/main" val="95218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0A4A6-AAF7-4BAB-9459-F97AA6961D3D}"/>
              </a:ext>
            </a:extLst>
          </p:cNvPr>
          <p:cNvSpPr>
            <a:spLocks noGrp="1"/>
          </p:cNvSpPr>
          <p:nvPr>
            <p:ph type="title"/>
          </p:nvPr>
        </p:nvSpPr>
        <p:spPr/>
        <p:txBody>
          <a:bodyPr/>
          <a:lstStyle/>
          <a:p>
            <a:r>
              <a:rPr lang="fr-FR"/>
              <a:t>Modifiez le style du titre</a:t>
            </a:r>
          </a:p>
        </p:txBody>
      </p:sp>
      <p:sp>
        <p:nvSpPr>
          <p:cNvPr id="9" name="Espace réservé de la date 3">
            <a:extLst>
              <a:ext uri="{FF2B5EF4-FFF2-40B4-BE49-F238E27FC236}">
                <a16:creationId xmlns:a16="http://schemas.microsoft.com/office/drawing/2014/main" id="{64A51B5A-DC04-4A1E-BC09-42F79BFC748D}"/>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54C601DA-2496-439B-8F5F-B733548CB61D}" type="datetime1">
              <a:rPr lang="fr-FR" smtClean="0"/>
              <a:t>27/08/2024</a:t>
            </a:fld>
            <a:endParaRPr lang="fr-FR" dirty="0"/>
          </a:p>
        </p:txBody>
      </p:sp>
      <p:sp>
        <p:nvSpPr>
          <p:cNvPr id="10" name="Espace réservé du pied de page 4">
            <a:extLst>
              <a:ext uri="{FF2B5EF4-FFF2-40B4-BE49-F238E27FC236}">
                <a16:creationId xmlns:a16="http://schemas.microsoft.com/office/drawing/2014/main" id="{8255F545-EA76-4675-B613-BDEB21138035}"/>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1" name="Espace réservé du numéro de diapositive 5">
            <a:extLst>
              <a:ext uri="{FF2B5EF4-FFF2-40B4-BE49-F238E27FC236}">
                <a16:creationId xmlns:a16="http://schemas.microsoft.com/office/drawing/2014/main" id="{1898C2AD-251E-4A94-B977-0C0CF17E06AD}"/>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Tree>
    <p:extLst>
      <p:ext uri="{BB962C8B-B14F-4D97-AF65-F5344CB8AC3E}">
        <p14:creationId xmlns:p14="http://schemas.microsoft.com/office/powerpoint/2010/main" val="375770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415E486-C383-4C5F-9EC7-66AD2EF7B7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8984" y="282157"/>
            <a:ext cx="3150644" cy="1262163"/>
          </a:xfrm>
          <a:prstGeom prst="rect">
            <a:avLst/>
          </a:prstGeom>
        </p:spPr>
      </p:pic>
      <p:sp>
        <p:nvSpPr>
          <p:cNvPr id="10" name="Rectangle 9">
            <a:extLst>
              <a:ext uri="{FF2B5EF4-FFF2-40B4-BE49-F238E27FC236}">
                <a16:creationId xmlns:a16="http://schemas.microsoft.com/office/drawing/2014/main" id="{778186D3-99CB-42EB-8F21-5191100907C2}"/>
              </a:ext>
            </a:extLst>
          </p:cNvPr>
          <p:cNvSpPr/>
          <p:nvPr userDrawn="1"/>
        </p:nvSpPr>
        <p:spPr>
          <a:xfrm>
            <a:off x="203200" y="6096000"/>
            <a:ext cx="1229360" cy="625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3">
            <a:extLst>
              <a:ext uri="{FF2B5EF4-FFF2-40B4-BE49-F238E27FC236}">
                <a16:creationId xmlns:a16="http://schemas.microsoft.com/office/drawing/2014/main" id="{C3BBF0D1-6A84-4EA0-832E-669888269937}"/>
              </a:ext>
            </a:extLst>
          </p:cNvPr>
          <p:cNvSpPr>
            <a:spLocks noGrp="1"/>
          </p:cNvSpPr>
          <p:nvPr>
            <p:ph type="dt" sz="half" idx="2"/>
          </p:nvPr>
        </p:nvSpPr>
        <p:spPr>
          <a:xfrm>
            <a:off x="83820" y="6376670"/>
            <a:ext cx="1468120" cy="365125"/>
          </a:xfrm>
          <a:prstGeom prst="rect">
            <a:avLst/>
          </a:prstGeom>
        </p:spPr>
        <p:txBody>
          <a:bodyPr/>
          <a:lstStyle>
            <a:lvl1pPr>
              <a:defRPr sz="1400">
                <a:solidFill>
                  <a:schemeClr val="bg2">
                    <a:lumMod val="50000"/>
                  </a:schemeClr>
                </a:solidFill>
              </a:defRPr>
            </a:lvl1pPr>
          </a:lstStyle>
          <a:p>
            <a:fld id="{8037B596-4110-46B3-99D0-24C1F41FEABF}" type="datetime1">
              <a:rPr lang="fr-FR" smtClean="0"/>
              <a:t>27/08/2024</a:t>
            </a:fld>
            <a:endParaRPr lang="fr-FR" dirty="0"/>
          </a:p>
        </p:txBody>
      </p:sp>
      <p:sp>
        <p:nvSpPr>
          <p:cNvPr id="13" name="Espace réservé du pied de page 4">
            <a:extLst>
              <a:ext uri="{FF2B5EF4-FFF2-40B4-BE49-F238E27FC236}">
                <a16:creationId xmlns:a16="http://schemas.microsoft.com/office/drawing/2014/main" id="{A7F63E15-D78F-432A-9824-C62EEA51C553}"/>
              </a:ext>
            </a:extLst>
          </p:cNvPr>
          <p:cNvSpPr>
            <a:spLocks noGrp="1"/>
          </p:cNvSpPr>
          <p:nvPr>
            <p:ph type="ftr" sz="quarter" idx="3"/>
          </p:nvPr>
        </p:nvSpPr>
        <p:spPr>
          <a:xfrm>
            <a:off x="1950720" y="6376670"/>
            <a:ext cx="9711944" cy="365125"/>
          </a:xfrm>
          <a:prstGeom prst="rect">
            <a:avLst/>
          </a:prstGeom>
        </p:spPr>
        <p:txBody>
          <a:bodyPr/>
          <a:lstStyle>
            <a:lvl1pPr algn="ctr">
              <a:defRPr sz="1400">
                <a:solidFill>
                  <a:schemeClr val="bg2">
                    <a:lumMod val="50000"/>
                  </a:schemeClr>
                </a:solidFill>
              </a:defRPr>
            </a:lvl1pPr>
          </a:lstStyle>
          <a:p>
            <a:endParaRPr lang="fr-FR" dirty="0"/>
          </a:p>
        </p:txBody>
      </p:sp>
      <p:sp>
        <p:nvSpPr>
          <p:cNvPr id="14" name="Espace réservé du numéro de diapositive 5">
            <a:extLst>
              <a:ext uri="{FF2B5EF4-FFF2-40B4-BE49-F238E27FC236}">
                <a16:creationId xmlns:a16="http://schemas.microsoft.com/office/drawing/2014/main" id="{2B0145C7-1EE0-4532-9A41-A15D943050ED}"/>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
        <p:nvSpPr>
          <p:cNvPr id="16" name="Rectangle 15">
            <a:extLst>
              <a:ext uri="{FF2B5EF4-FFF2-40B4-BE49-F238E27FC236}">
                <a16:creationId xmlns:a16="http://schemas.microsoft.com/office/drawing/2014/main" id="{2018DAE3-9BD3-4544-9C6A-E26ECDF33139}"/>
              </a:ext>
            </a:extLst>
          </p:cNvPr>
          <p:cNvSpPr/>
          <p:nvPr userDrawn="1"/>
        </p:nvSpPr>
        <p:spPr>
          <a:xfrm>
            <a:off x="1551940" y="1686560"/>
            <a:ext cx="8282940" cy="421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6">
            <a:extLst>
              <a:ext uri="{FF2B5EF4-FFF2-40B4-BE49-F238E27FC236}">
                <a16:creationId xmlns:a16="http://schemas.microsoft.com/office/drawing/2014/main" id="{B96539E6-6D73-4C1D-AD41-3DE9E044EE38}"/>
              </a:ext>
            </a:extLst>
          </p:cNvPr>
          <p:cNvSpPr>
            <a:spLocks noGrp="1"/>
          </p:cNvSpPr>
          <p:nvPr>
            <p:ph type="pic" sz="quarter" idx="18" hasCustomPrompt="1"/>
          </p:nvPr>
        </p:nvSpPr>
        <p:spPr>
          <a:xfrm>
            <a:off x="1551940" y="1686560"/>
            <a:ext cx="9212792" cy="4267200"/>
          </a:xfrm>
          <a:custGeom>
            <a:avLst/>
            <a:gdLst>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1 h 3846514"/>
              <a:gd name="connsiteX1" fmla="*/ 2896104 w 3846513"/>
              <a:gd name="connsiteY1" fmla="*/ 0 h 3846514"/>
              <a:gd name="connsiteX2" fmla="*/ 3846513 w 3846513"/>
              <a:gd name="connsiteY2" fmla="*/ 1 h 3846514"/>
              <a:gd name="connsiteX3" fmla="*/ 3846513 w 3846513"/>
              <a:gd name="connsiteY3" fmla="*/ 3846514 h 3846514"/>
              <a:gd name="connsiteX4" fmla="*/ 0 w 3846513"/>
              <a:gd name="connsiteY4" fmla="*/ 3846514 h 3846514"/>
              <a:gd name="connsiteX5" fmla="*/ 0 w 3846513"/>
              <a:gd name="connsiteY5" fmla="*/ 1 h 3846514"/>
              <a:gd name="connsiteX0" fmla="*/ 0 w 3846513"/>
              <a:gd name="connsiteY0" fmla="*/ 1 h 3846514"/>
              <a:gd name="connsiteX1" fmla="*/ 2896104 w 3846513"/>
              <a:gd name="connsiteY1" fmla="*/ 0 h 3846514"/>
              <a:gd name="connsiteX2" fmla="*/ 3846513 w 3846513"/>
              <a:gd name="connsiteY2" fmla="*/ 1 h 3846514"/>
              <a:gd name="connsiteX3" fmla="*/ 3836142 w 3846513"/>
              <a:gd name="connsiteY3" fmla="*/ 931492 h 3846514"/>
              <a:gd name="connsiteX4" fmla="*/ 3846513 w 3846513"/>
              <a:gd name="connsiteY4" fmla="*/ 3846514 h 3846514"/>
              <a:gd name="connsiteX5" fmla="*/ 0 w 3846513"/>
              <a:gd name="connsiteY5" fmla="*/ 3846514 h 3846514"/>
              <a:gd name="connsiteX6" fmla="*/ 0 w 3846513"/>
              <a:gd name="connsiteY6" fmla="*/ 1 h 3846514"/>
              <a:gd name="connsiteX0" fmla="*/ 0 w 3846513"/>
              <a:gd name="connsiteY0" fmla="*/ 1 h 3846514"/>
              <a:gd name="connsiteX1" fmla="*/ 2896104 w 3846513"/>
              <a:gd name="connsiteY1" fmla="*/ 0 h 3846514"/>
              <a:gd name="connsiteX2" fmla="*/ 3836142 w 3846513"/>
              <a:gd name="connsiteY2" fmla="*/ 931492 h 3846514"/>
              <a:gd name="connsiteX3" fmla="*/ 3846513 w 3846513"/>
              <a:gd name="connsiteY3" fmla="*/ 3846514 h 3846514"/>
              <a:gd name="connsiteX4" fmla="*/ 0 w 3846513"/>
              <a:gd name="connsiteY4" fmla="*/ 3846514 h 3846514"/>
              <a:gd name="connsiteX5" fmla="*/ 0 w 3846513"/>
              <a:gd name="connsiteY5" fmla="*/ 1 h 3846514"/>
              <a:gd name="connsiteX0" fmla="*/ 0 w 7649333"/>
              <a:gd name="connsiteY0" fmla="*/ 8587 h 3846514"/>
              <a:gd name="connsiteX1" fmla="*/ 6698924 w 7649333"/>
              <a:gd name="connsiteY1" fmla="*/ 0 h 3846514"/>
              <a:gd name="connsiteX2" fmla="*/ 7638962 w 7649333"/>
              <a:gd name="connsiteY2" fmla="*/ 931492 h 3846514"/>
              <a:gd name="connsiteX3" fmla="*/ 7649333 w 7649333"/>
              <a:gd name="connsiteY3" fmla="*/ 3846514 h 3846514"/>
              <a:gd name="connsiteX4" fmla="*/ 3802820 w 7649333"/>
              <a:gd name="connsiteY4" fmla="*/ 3846514 h 3846514"/>
              <a:gd name="connsiteX5" fmla="*/ 0 w 7649333"/>
              <a:gd name="connsiteY5" fmla="*/ 8587 h 3846514"/>
              <a:gd name="connsiteX0" fmla="*/ 29366 w 7678699"/>
              <a:gd name="connsiteY0" fmla="*/ 8587 h 3855100"/>
              <a:gd name="connsiteX1" fmla="*/ 6728290 w 7678699"/>
              <a:gd name="connsiteY1" fmla="*/ 0 h 3855100"/>
              <a:gd name="connsiteX2" fmla="*/ 7668328 w 7678699"/>
              <a:gd name="connsiteY2" fmla="*/ 931492 h 3855100"/>
              <a:gd name="connsiteX3" fmla="*/ 7678699 w 7678699"/>
              <a:gd name="connsiteY3" fmla="*/ 3846514 h 3855100"/>
              <a:gd name="connsiteX4" fmla="*/ 0 w 7678699"/>
              <a:gd name="connsiteY4" fmla="*/ 3855100 h 3855100"/>
              <a:gd name="connsiteX5" fmla="*/ 29366 w 7678699"/>
              <a:gd name="connsiteY5" fmla="*/ 8587 h 385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8699" h="3855100">
                <a:moveTo>
                  <a:pt x="29366" y="8587"/>
                </a:moveTo>
                <a:lnTo>
                  <a:pt x="6728290" y="0"/>
                </a:lnTo>
                <a:lnTo>
                  <a:pt x="7668328" y="931492"/>
                </a:lnTo>
                <a:lnTo>
                  <a:pt x="7678699" y="3846514"/>
                </a:lnTo>
                <a:lnTo>
                  <a:pt x="0" y="3855100"/>
                </a:lnTo>
                <a:lnTo>
                  <a:pt x="29366" y="8587"/>
                </a:lnTo>
                <a:close/>
              </a:path>
            </a:pathLst>
          </a:custGeom>
        </p:spPr>
        <p:txBody>
          <a:bodyPr/>
          <a:lstStyle/>
          <a:p>
            <a:r>
              <a:rPr lang="fr-FR" dirty="0"/>
              <a:t>Photos</a:t>
            </a:r>
          </a:p>
        </p:txBody>
      </p:sp>
    </p:spTree>
    <p:extLst>
      <p:ext uri="{BB962C8B-B14F-4D97-AF65-F5344CB8AC3E}">
        <p14:creationId xmlns:p14="http://schemas.microsoft.com/office/powerpoint/2010/main" val="99321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82ACC-F990-4F0A-8071-111B59401097}"/>
              </a:ext>
            </a:extLst>
          </p:cNvPr>
          <p:cNvSpPr>
            <a:spLocks noGrp="1"/>
          </p:cNvSpPr>
          <p:nvPr>
            <p:ph type="title"/>
          </p:nvPr>
        </p:nvSpPr>
        <p:spPr>
          <a:xfrm>
            <a:off x="1955340" y="710565"/>
            <a:ext cx="9464040" cy="456005"/>
          </a:xfrm>
        </p:spPr>
        <p:txBody>
          <a:bodyPr>
            <a:noAutofit/>
          </a:bodyPr>
          <a:lstStyle>
            <a:lvl1pPr>
              <a:defRPr sz="3600"/>
            </a:lvl1pPr>
          </a:lstStyle>
          <a:p>
            <a:r>
              <a:rPr lang="fr-FR" dirty="0"/>
              <a:t>Modifiez le style du titre</a:t>
            </a:r>
          </a:p>
        </p:txBody>
      </p:sp>
      <p:sp>
        <p:nvSpPr>
          <p:cNvPr id="3" name="Espace réservé de la date 2">
            <a:extLst>
              <a:ext uri="{FF2B5EF4-FFF2-40B4-BE49-F238E27FC236}">
                <a16:creationId xmlns:a16="http://schemas.microsoft.com/office/drawing/2014/main" id="{7712EECF-8160-4866-8C9A-3786E77797AD}"/>
              </a:ext>
            </a:extLst>
          </p:cNvPr>
          <p:cNvSpPr>
            <a:spLocks noGrp="1"/>
          </p:cNvSpPr>
          <p:nvPr>
            <p:ph type="dt" sz="half" idx="10"/>
          </p:nvPr>
        </p:nvSpPr>
        <p:spPr/>
        <p:txBody>
          <a:bodyPr/>
          <a:lstStyle/>
          <a:p>
            <a:fld id="{3469BACD-8402-4FC3-88DC-98F9BBB613BA}" type="datetime1">
              <a:rPr lang="fr-FR" smtClean="0"/>
              <a:t>27/08/2024</a:t>
            </a:fld>
            <a:endParaRPr lang="fr-FR" dirty="0"/>
          </a:p>
        </p:txBody>
      </p:sp>
      <p:sp>
        <p:nvSpPr>
          <p:cNvPr id="4" name="Espace réservé du pied de page 3">
            <a:extLst>
              <a:ext uri="{FF2B5EF4-FFF2-40B4-BE49-F238E27FC236}">
                <a16:creationId xmlns:a16="http://schemas.microsoft.com/office/drawing/2014/main" id="{30376C23-E1E2-476B-8C8A-5B6CD4B3F35D}"/>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111CE91E-BD4D-4888-B44A-4C3364D24725}"/>
              </a:ext>
            </a:extLst>
          </p:cNvPr>
          <p:cNvSpPr>
            <a:spLocks noGrp="1"/>
          </p:cNvSpPr>
          <p:nvPr>
            <p:ph type="sldNum" sz="quarter" idx="12"/>
          </p:nvPr>
        </p:nvSpPr>
        <p:spPr/>
        <p:txBody>
          <a:bodyPr/>
          <a:lstStyle/>
          <a:p>
            <a:fld id="{06F41C97-B1DD-4FF0-B46A-4A2F9467AC4E}" type="slidenum">
              <a:rPr lang="fr-FR" smtClean="0"/>
              <a:pPr/>
              <a:t>‹N°›</a:t>
            </a:fld>
            <a:endParaRPr lang="fr-FR" dirty="0"/>
          </a:p>
        </p:txBody>
      </p:sp>
      <p:sp>
        <p:nvSpPr>
          <p:cNvPr id="6" name="Espace réservé pour une image  16">
            <a:extLst>
              <a:ext uri="{FF2B5EF4-FFF2-40B4-BE49-F238E27FC236}">
                <a16:creationId xmlns:a16="http://schemas.microsoft.com/office/drawing/2014/main" id="{50B11B50-D849-4AB4-9E66-75E1D28031EF}"/>
              </a:ext>
            </a:extLst>
          </p:cNvPr>
          <p:cNvSpPr>
            <a:spLocks noGrp="1"/>
          </p:cNvSpPr>
          <p:nvPr>
            <p:ph type="pic" sz="quarter" idx="18" hasCustomPrompt="1"/>
          </p:nvPr>
        </p:nvSpPr>
        <p:spPr>
          <a:xfrm>
            <a:off x="1955340" y="2061000"/>
            <a:ext cx="8448252" cy="3913079"/>
          </a:xfrm>
          <a:custGeom>
            <a:avLst/>
            <a:gdLst>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0 h 3846513"/>
              <a:gd name="connsiteX1" fmla="*/ 3846513 w 3846513"/>
              <a:gd name="connsiteY1" fmla="*/ 0 h 3846513"/>
              <a:gd name="connsiteX2" fmla="*/ 3846513 w 3846513"/>
              <a:gd name="connsiteY2" fmla="*/ 3846513 h 3846513"/>
              <a:gd name="connsiteX3" fmla="*/ 0 w 3846513"/>
              <a:gd name="connsiteY3" fmla="*/ 3846513 h 3846513"/>
              <a:gd name="connsiteX4" fmla="*/ 0 w 3846513"/>
              <a:gd name="connsiteY4" fmla="*/ 0 h 3846513"/>
              <a:gd name="connsiteX0" fmla="*/ 0 w 3846513"/>
              <a:gd name="connsiteY0" fmla="*/ 1 h 3846514"/>
              <a:gd name="connsiteX1" fmla="*/ 2896104 w 3846513"/>
              <a:gd name="connsiteY1" fmla="*/ 0 h 3846514"/>
              <a:gd name="connsiteX2" fmla="*/ 3846513 w 3846513"/>
              <a:gd name="connsiteY2" fmla="*/ 1 h 3846514"/>
              <a:gd name="connsiteX3" fmla="*/ 3846513 w 3846513"/>
              <a:gd name="connsiteY3" fmla="*/ 3846514 h 3846514"/>
              <a:gd name="connsiteX4" fmla="*/ 0 w 3846513"/>
              <a:gd name="connsiteY4" fmla="*/ 3846514 h 3846514"/>
              <a:gd name="connsiteX5" fmla="*/ 0 w 3846513"/>
              <a:gd name="connsiteY5" fmla="*/ 1 h 3846514"/>
              <a:gd name="connsiteX0" fmla="*/ 0 w 3846513"/>
              <a:gd name="connsiteY0" fmla="*/ 1 h 3846514"/>
              <a:gd name="connsiteX1" fmla="*/ 2896104 w 3846513"/>
              <a:gd name="connsiteY1" fmla="*/ 0 h 3846514"/>
              <a:gd name="connsiteX2" fmla="*/ 3846513 w 3846513"/>
              <a:gd name="connsiteY2" fmla="*/ 1 h 3846514"/>
              <a:gd name="connsiteX3" fmla="*/ 3836142 w 3846513"/>
              <a:gd name="connsiteY3" fmla="*/ 931492 h 3846514"/>
              <a:gd name="connsiteX4" fmla="*/ 3846513 w 3846513"/>
              <a:gd name="connsiteY4" fmla="*/ 3846514 h 3846514"/>
              <a:gd name="connsiteX5" fmla="*/ 0 w 3846513"/>
              <a:gd name="connsiteY5" fmla="*/ 3846514 h 3846514"/>
              <a:gd name="connsiteX6" fmla="*/ 0 w 3846513"/>
              <a:gd name="connsiteY6" fmla="*/ 1 h 3846514"/>
              <a:gd name="connsiteX0" fmla="*/ 0 w 3846513"/>
              <a:gd name="connsiteY0" fmla="*/ 1 h 3846514"/>
              <a:gd name="connsiteX1" fmla="*/ 2896104 w 3846513"/>
              <a:gd name="connsiteY1" fmla="*/ 0 h 3846514"/>
              <a:gd name="connsiteX2" fmla="*/ 3836142 w 3846513"/>
              <a:gd name="connsiteY2" fmla="*/ 931492 h 3846514"/>
              <a:gd name="connsiteX3" fmla="*/ 3846513 w 3846513"/>
              <a:gd name="connsiteY3" fmla="*/ 3846514 h 3846514"/>
              <a:gd name="connsiteX4" fmla="*/ 0 w 3846513"/>
              <a:gd name="connsiteY4" fmla="*/ 3846514 h 3846514"/>
              <a:gd name="connsiteX5" fmla="*/ 0 w 3846513"/>
              <a:gd name="connsiteY5" fmla="*/ 1 h 3846514"/>
              <a:gd name="connsiteX0" fmla="*/ 0 w 7649333"/>
              <a:gd name="connsiteY0" fmla="*/ 8587 h 3846514"/>
              <a:gd name="connsiteX1" fmla="*/ 6698924 w 7649333"/>
              <a:gd name="connsiteY1" fmla="*/ 0 h 3846514"/>
              <a:gd name="connsiteX2" fmla="*/ 7638962 w 7649333"/>
              <a:gd name="connsiteY2" fmla="*/ 931492 h 3846514"/>
              <a:gd name="connsiteX3" fmla="*/ 7649333 w 7649333"/>
              <a:gd name="connsiteY3" fmla="*/ 3846514 h 3846514"/>
              <a:gd name="connsiteX4" fmla="*/ 3802820 w 7649333"/>
              <a:gd name="connsiteY4" fmla="*/ 3846514 h 3846514"/>
              <a:gd name="connsiteX5" fmla="*/ 0 w 7649333"/>
              <a:gd name="connsiteY5" fmla="*/ 8587 h 3846514"/>
              <a:gd name="connsiteX0" fmla="*/ 29366 w 7678699"/>
              <a:gd name="connsiteY0" fmla="*/ 8587 h 3855100"/>
              <a:gd name="connsiteX1" fmla="*/ 6728290 w 7678699"/>
              <a:gd name="connsiteY1" fmla="*/ 0 h 3855100"/>
              <a:gd name="connsiteX2" fmla="*/ 7668328 w 7678699"/>
              <a:gd name="connsiteY2" fmla="*/ 931492 h 3855100"/>
              <a:gd name="connsiteX3" fmla="*/ 7678699 w 7678699"/>
              <a:gd name="connsiteY3" fmla="*/ 3846514 h 3855100"/>
              <a:gd name="connsiteX4" fmla="*/ 0 w 7678699"/>
              <a:gd name="connsiteY4" fmla="*/ 3855100 h 3855100"/>
              <a:gd name="connsiteX5" fmla="*/ 29366 w 7678699"/>
              <a:gd name="connsiteY5" fmla="*/ 8587 h 385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8699" h="3855100">
                <a:moveTo>
                  <a:pt x="29366" y="8587"/>
                </a:moveTo>
                <a:lnTo>
                  <a:pt x="6728290" y="0"/>
                </a:lnTo>
                <a:lnTo>
                  <a:pt x="7668328" y="931492"/>
                </a:lnTo>
                <a:lnTo>
                  <a:pt x="7678699" y="3846514"/>
                </a:lnTo>
                <a:lnTo>
                  <a:pt x="0" y="3855100"/>
                </a:lnTo>
                <a:lnTo>
                  <a:pt x="29366" y="8587"/>
                </a:lnTo>
                <a:close/>
              </a:path>
            </a:pathLst>
          </a:custGeom>
        </p:spPr>
        <p:txBody>
          <a:bodyPr/>
          <a:lstStyle/>
          <a:p>
            <a:r>
              <a:rPr lang="fr-FR" dirty="0"/>
              <a:t>Photos</a:t>
            </a:r>
          </a:p>
        </p:txBody>
      </p:sp>
      <p:pic>
        <p:nvPicPr>
          <p:cNvPr id="7" name="Image 6">
            <a:extLst>
              <a:ext uri="{FF2B5EF4-FFF2-40B4-BE49-F238E27FC236}">
                <a16:creationId xmlns:a16="http://schemas.microsoft.com/office/drawing/2014/main" id="{0D9A01A8-2CE4-4ECE-8832-6162FBCFE1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202" y="372558"/>
            <a:ext cx="450318" cy="456005"/>
          </a:xfrm>
          <a:prstGeom prst="rect">
            <a:avLst/>
          </a:prstGeom>
        </p:spPr>
      </p:pic>
    </p:spTree>
    <p:extLst>
      <p:ext uri="{BB962C8B-B14F-4D97-AF65-F5344CB8AC3E}">
        <p14:creationId xmlns:p14="http://schemas.microsoft.com/office/powerpoint/2010/main" val="257825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EFC5B-2919-48BB-BFA4-C72061C34039}"/>
              </a:ext>
            </a:extLst>
          </p:cNvPr>
          <p:cNvSpPr>
            <a:spLocks noGrp="1"/>
          </p:cNvSpPr>
          <p:nvPr>
            <p:ph type="title"/>
          </p:nvPr>
        </p:nvSpPr>
        <p:spPr>
          <a:xfrm>
            <a:off x="2072640" y="457200"/>
            <a:ext cx="6664960" cy="459740"/>
          </a:xfrm>
        </p:spPr>
        <p:txBody>
          <a:bodyPr anchor="b">
            <a:noAutofit/>
          </a:bodyPr>
          <a:lstStyle>
            <a:lvl1pPr>
              <a:defRPr sz="3600"/>
            </a:lvl1pPr>
          </a:lstStyle>
          <a:p>
            <a:r>
              <a:rPr lang="fr-FR" dirty="0"/>
              <a:t>Modifiez le style du titre</a:t>
            </a:r>
          </a:p>
        </p:txBody>
      </p:sp>
      <p:sp>
        <p:nvSpPr>
          <p:cNvPr id="3" name="Espace réservé du contenu 2">
            <a:extLst>
              <a:ext uri="{FF2B5EF4-FFF2-40B4-BE49-F238E27FC236}">
                <a16:creationId xmlns:a16="http://schemas.microsoft.com/office/drawing/2014/main" id="{EF1E609A-28AA-4047-BEE1-ACAB6E6DC8E1}"/>
              </a:ext>
            </a:extLst>
          </p:cNvPr>
          <p:cNvSpPr>
            <a:spLocks noGrp="1"/>
          </p:cNvSpPr>
          <p:nvPr>
            <p:ph idx="1"/>
          </p:nvPr>
        </p:nvSpPr>
        <p:spPr>
          <a:xfrm>
            <a:off x="5183188" y="1412240"/>
            <a:ext cx="6582092" cy="44488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067206-9D74-45C0-9826-1232D3FF4BA7}"/>
              </a:ext>
            </a:extLst>
          </p:cNvPr>
          <p:cNvSpPr>
            <a:spLocks noGrp="1"/>
          </p:cNvSpPr>
          <p:nvPr>
            <p:ph type="body" sz="half" idx="2"/>
          </p:nvPr>
        </p:nvSpPr>
        <p:spPr>
          <a:xfrm>
            <a:off x="839788" y="1420178"/>
            <a:ext cx="3932237" cy="44488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11" name="Espace réservé de la date 3">
            <a:extLst>
              <a:ext uri="{FF2B5EF4-FFF2-40B4-BE49-F238E27FC236}">
                <a16:creationId xmlns:a16="http://schemas.microsoft.com/office/drawing/2014/main" id="{F90D87FC-68A1-4D14-B945-DEE42E317515}"/>
              </a:ext>
            </a:extLst>
          </p:cNvPr>
          <p:cNvSpPr>
            <a:spLocks noGrp="1"/>
          </p:cNvSpPr>
          <p:nvPr>
            <p:ph type="dt" sz="half" idx="10"/>
          </p:nvPr>
        </p:nvSpPr>
        <p:spPr>
          <a:xfrm>
            <a:off x="1221280" y="6396990"/>
            <a:ext cx="1468120" cy="365125"/>
          </a:xfrm>
          <a:prstGeom prst="rect">
            <a:avLst/>
          </a:prstGeom>
        </p:spPr>
        <p:txBody>
          <a:bodyPr/>
          <a:lstStyle>
            <a:lvl1pPr>
              <a:defRPr sz="1400">
                <a:solidFill>
                  <a:schemeClr val="bg2">
                    <a:lumMod val="50000"/>
                  </a:schemeClr>
                </a:solidFill>
              </a:defRPr>
            </a:lvl1pPr>
          </a:lstStyle>
          <a:p>
            <a:fld id="{231CD2E4-E297-42B2-B438-432A9695AC2E}" type="datetime1">
              <a:rPr lang="fr-FR" smtClean="0"/>
              <a:t>27/08/2024</a:t>
            </a:fld>
            <a:endParaRPr lang="fr-FR" dirty="0"/>
          </a:p>
        </p:txBody>
      </p:sp>
      <p:sp>
        <p:nvSpPr>
          <p:cNvPr id="12" name="Espace réservé du pied de page 4">
            <a:extLst>
              <a:ext uri="{FF2B5EF4-FFF2-40B4-BE49-F238E27FC236}">
                <a16:creationId xmlns:a16="http://schemas.microsoft.com/office/drawing/2014/main" id="{2322AF42-9A2F-45C7-9DE0-5DD932523A5D}"/>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3" name="Espace réservé du numéro de diapositive 5">
            <a:extLst>
              <a:ext uri="{FF2B5EF4-FFF2-40B4-BE49-F238E27FC236}">
                <a16:creationId xmlns:a16="http://schemas.microsoft.com/office/drawing/2014/main" id="{9B25D366-C25F-41E2-8DF2-9CE311052FDD}"/>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spTree>
    <p:extLst>
      <p:ext uri="{BB962C8B-B14F-4D97-AF65-F5344CB8AC3E}">
        <p14:creationId xmlns:p14="http://schemas.microsoft.com/office/powerpoint/2010/main" val="193666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D496A4-1184-49B0-BCD7-6998F20F0FE6}"/>
              </a:ext>
            </a:extLst>
          </p:cNvPr>
          <p:cNvSpPr>
            <a:spLocks noGrp="1"/>
          </p:cNvSpPr>
          <p:nvPr>
            <p:ph type="title"/>
          </p:nvPr>
        </p:nvSpPr>
        <p:spPr>
          <a:xfrm>
            <a:off x="1889760" y="365125"/>
            <a:ext cx="9464040" cy="45600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E4BA80F-AD80-4665-8626-DAF6467C9605}"/>
              </a:ext>
            </a:extLst>
          </p:cNvPr>
          <p:cNvSpPr>
            <a:spLocks noGrp="1"/>
          </p:cNvSpPr>
          <p:nvPr>
            <p:ph type="body" idx="1"/>
          </p:nvPr>
        </p:nvSpPr>
        <p:spPr>
          <a:xfrm>
            <a:off x="838200" y="1361440"/>
            <a:ext cx="10515600" cy="481552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a:extLst>
              <a:ext uri="{FF2B5EF4-FFF2-40B4-BE49-F238E27FC236}">
                <a16:creationId xmlns:a16="http://schemas.microsoft.com/office/drawing/2014/main" id="{D9AA5CEB-8974-4A6F-94BB-A167E58D0DE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24202" y="365124"/>
            <a:ext cx="450318" cy="456005"/>
          </a:xfrm>
          <a:prstGeom prst="rect">
            <a:avLst/>
          </a:prstGeom>
        </p:spPr>
      </p:pic>
      <p:sp>
        <p:nvSpPr>
          <p:cNvPr id="8" name="Espace réservé de la date 3">
            <a:extLst>
              <a:ext uri="{FF2B5EF4-FFF2-40B4-BE49-F238E27FC236}">
                <a16:creationId xmlns:a16="http://schemas.microsoft.com/office/drawing/2014/main" id="{FD926E46-9E58-441F-BA85-5B92C61F08E6}"/>
              </a:ext>
            </a:extLst>
          </p:cNvPr>
          <p:cNvSpPr>
            <a:spLocks noGrp="1"/>
          </p:cNvSpPr>
          <p:nvPr>
            <p:ph type="dt" sz="half" idx="2"/>
          </p:nvPr>
        </p:nvSpPr>
        <p:spPr>
          <a:xfrm>
            <a:off x="1221280" y="6396990"/>
            <a:ext cx="1468120" cy="365125"/>
          </a:xfrm>
          <a:prstGeom prst="rect">
            <a:avLst/>
          </a:prstGeom>
        </p:spPr>
        <p:txBody>
          <a:bodyPr/>
          <a:lstStyle>
            <a:lvl1pPr>
              <a:defRPr sz="1400">
                <a:solidFill>
                  <a:schemeClr val="bg2">
                    <a:lumMod val="50000"/>
                  </a:schemeClr>
                </a:solidFill>
              </a:defRPr>
            </a:lvl1pPr>
          </a:lstStyle>
          <a:p>
            <a:fld id="{773B4AD8-C739-4CC2-BEAA-5B6B0914F9FB}" type="datetime1">
              <a:rPr lang="fr-FR" smtClean="0"/>
              <a:t>27/08/2024</a:t>
            </a:fld>
            <a:endParaRPr lang="fr-FR" dirty="0"/>
          </a:p>
        </p:txBody>
      </p:sp>
      <p:sp>
        <p:nvSpPr>
          <p:cNvPr id="9" name="Espace réservé du pied de page 4">
            <a:extLst>
              <a:ext uri="{FF2B5EF4-FFF2-40B4-BE49-F238E27FC236}">
                <a16:creationId xmlns:a16="http://schemas.microsoft.com/office/drawing/2014/main" id="{B9C400B8-1BE2-40AE-88AA-934A25DC0131}"/>
              </a:ext>
            </a:extLst>
          </p:cNvPr>
          <p:cNvSpPr>
            <a:spLocks noGrp="1"/>
          </p:cNvSpPr>
          <p:nvPr>
            <p:ph type="ftr" sz="quarter" idx="3"/>
          </p:nvPr>
        </p:nvSpPr>
        <p:spPr>
          <a:xfrm>
            <a:off x="3368040" y="6376670"/>
            <a:ext cx="6736082" cy="365125"/>
          </a:xfrm>
          <a:prstGeom prst="rect">
            <a:avLst/>
          </a:prstGeom>
        </p:spPr>
        <p:txBody>
          <a:bodyPr/>
          <a:lstStyle>
            <a:lvl1pPr algn="ctr">
              <a:defRPr sz="1400">
                <a:solidFill>
                  <a:schemeClr val="bg2">
                    <a:lumMod val="50000"/>
                  </a:schemeClr>
                </a:solidFill>
              </a:defRPr>
            </a:lvl1pPr>
          </a:lstStyle>
          <a:p>
            <a:endParaRPr lang="fr-FR" dirty="0"/>
          </a:p>
        </p:txBody>
      </p:sp>
      <p:sp>
        <p:nvSpPr>
          <p:cNvPr id="10" name="Espace réservé du numéro de diapositive 5">
            <a:extLst>
              <a:ext uri="{FF2B5EF4-FFF2-40B4-BE49-F238E27FC236}">
                <a16:creationId xmlns:a16="http://schemas.microsoft.com/office/drawing/2014/main" id="{2DD6F6A6-35E2-40CB-8D4F-9D78669811C1}"/>
              </a:ext>
            </a:extLst>
          </p:cNvPr>
          <p:cNvSpPr>
            <a:spLocks noGrp="1"/>
          </p:cNvSpPr>
          <p:nvPr>
            <p:ph type="sldNum" sz="quarter" idx="4"/>
          </p:nvPr>
        </p:nvSpPr>
        <p:spPr>
          <a:xfrm>
            <a:off x="11662664" y="6489064"/>
            <a:ext cx="568960" cy="365125"/>
          </a:xfrm>
          <a:prstGeom prst="rect">
            <a:avLst/>
          </a:prstGeom>
        </p:spPr>
        <p:txBody>
          <a:bodyPr/>
          <a:lstStyle>
            <a:lvl1pPr>
              <a:defRPr sz="1400">
                <a:solidFill>
                  <a:schemeClr val="bg2">
                    <a:lumMod val="50000"/>
                  </a:schemeClr>
                </a:solidFill>
              </a:defRPr>
            </a:lvl1pPr>
          </a:lstStyle>
          <a:p>
            <a:fld id="{06F41C97-B1DD-4FF0-B46A-4A2F9467AC4E}" type="slidenum">
              <a:rPr lang="fr-FR" smtClean="0"/>
              <a:pPr/>
              <a:t>‹N°›</a:t>
            </a:fld>
            <a:endParaRPr lang="fr-FR" dirty="0"/>
          </a:p>
        </p:txBody>
      </p:sp>
      <p:pic>
        <p:nvPicPr>
          <p:cNvPr id="11" name="Image 10">
            <a:extLst>
              <a:ext uri="{FF2B5EF4-FFF2-40B4-BE49-F238E27FC236}">
                <a16:creationId xmlns:a16="http://schemas.microsoft.com/office/drawing/2014/main" id="{2EDD0B97-9628-48E2-9335-9E221463DCD5}"/>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44856" y="6330314"/>
            <a:ext cx="976424" cy="391160"/>
          </a:xfrm>
          <a:prstGeom prst="rect">
            <a:avLst/>
          </a:prstGeom>
        </p:spPr>
      </p:pic>
    </p:spTree>
    <p:extLst>
      <p:ext uri="{BB962C8B-B14F-4D97-AF65-F5344CB8AC3E}">
        <p14:creationId xmlns:p14="http://schemas.microsoft.com/office/powerpoint/2010/main" val="376834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2" r:id="rId13"/>
    <p:sldLayoutId id="2147483663" r:id="rId14"/>
    <p:sldLayoutId id="2147483660" r:id="rId15"/>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5AC95-064E-43B2-8036-375B8D702919}"/>
              </a:ext>
            </a:extLst>
          </p:cNvPr>
          <p:cNvSpPr>
            <a:spLocks noGrp="1"/>
          </p:cNvSpPr>
          <p:nvPr>
            <p:ph type="ctrTitle"/>
          </p:nvPr>
        </p:nvSpPr>
        <p:spPr>
          <a:xfrm>
            <a:off x="1559858" y="3094616"/>
            <a:ext cx="8737600" cy="1488122"/>
          </a:xfrm>
        </p:spPr>
        <p:txBody>
          <a:bodyPr>
            <a:normAutofit fontScale="90000"/>
          </a:bodyPr>
          <a:lstStyle/>
          <a:p>
            <a:r>
              <a:rPr lang="fr-FR" dirty="0"/>
              <a:t>Bilan de la concertation pour la mise en compatibilité des documents d’urbanisme des communes de Saint-Rambert-d’Albon et d’Anneyron</a:t>
            </a:r>
          </a:p>
        </p:txBody>
      </p:sp>
    </p:spTree>
    <p:extLst>
      <p:ext uri="{BB962C8B-B14F-4D97-AF65-F5344CB8AC3E}">
        <p14:creationId xmlns:p14="http://schemas.microsoft.com/office/powerpoint/2010/main" val="25457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4 – Les enseignements du maître d’ouvrage</a:t>
            </a:r>
          </a:p>
        </p:txBody>
      </p:sp>
      <p:sp>
        <p:nvSpPr>
          <p:cNvPr id="4" name="ZoneTexte 3">
            <a:extLst>
              <a:ext uri="{FF2B5EF4-FFF2-40B4-BE49-F238E27FC236}">
                <a16:creationId xmlns:a16="http://schemas.microsoft.com/office/drawing/2014/main" id="{BF8E8B26-E2A4-F5B1-6738-F4A5E4DAB962}"/>
              </a:ext>
            </a:extLst>
          </p:cNvPr>
          <p:cNvSpPr txBox="1"/>
          <p:nvPr/>
        </p:nvSpPr>
        <p:spPr>
          <a:xfrm>
            <a:off x="0" y="1213008"/>
            <a:ext cx="8641478" cy="646331"/>
          </a:xfrm>
          <a:prstGeom prst="rect">
            <a:avLst/>
          </a:prstGeom>
          <a:noFill/>
        </p:spPr>
        <p:txBody>
          <a:bodyPr wrap="square" rtlCol="0">
            <a:spAutoFit/>
          </a:bodyPr>
          <a:lstStyle/>
          <a:p>
            <a:r>
              <a:rPr lang="fr-FR" b="1" u="sng" dirty="0"/>
              <a:t>1) Une majorité de contributions dépasse l’objet propre de la concertation MECDU</a:t>
            </a:r>
          </a:p>
          <a:p>
            <a:endParaRPr lang="fr-FR" b="1" u="sng" dirty="0"/>
          </a:p>
        </p:txBody>
      </p:sp>
      <p:sp>
        <p:nvSpPr>
          <p:cNvPr id="5" name="ZoneTexte 4">
            <a:extLst>
              <a:ext uri="{FF2B5EF4-FFF2-40B4-BE49-F238E27FC236}">
                <a16:creationId xmlns:a16="http://schemas.microsoft.com/office/drawing/2014/main" id="{7122418F-111E-26CB-B90A-DC50A5847166}"/>
              </a:ext>
            </a:extLst>
          </p:cNvPr>
          <p:cNvSpPr txBox="1"/>
          <p:nvPr/>
        </p:nvSpPr>
        <p:spPr>
          <a:xfrm>
            <a:off x="0" y="1557747"/>
            <a:ext cx="12192000" cy="4524315"/>
          </a:xfrm>
          <a:prstGeom prst="rect">
            <a:avLst/>
          </a:prstGeom>
          <a:noFill/>
        </p:spPr>
        <p:txBody>
          <a:bodyPr wrap="square" rtlCol="0">
            <a:spAutoFit/>
          </a:bodyPr>
          <a:lstStyle/>
          <a:p>
            <a:pPr algn="just"/>
            <a:r>
              <a:rPr lang="fr-FR" dirty="0"/>
              <a:t>Pour rappel, les thèmes qui ne peuvent pas être retenus dans le cadre de la présente concertation MECDU sont les suivants : </a:t>
            </a:r>
          </a:p>
          <a:p>
            <a:pPr marL="742950" lvl="1" indent="-285750" algn="just">
              <a:buFont typeface="Arial" panose="020B0604020202020204" pitchFamily="34" charset="0"/>
              <a:buChar char="•"/>
            </a:pPr>
            <a:r>
              <a:rPr lang="fr-FR" b="1" dirty="0"/>
              <a:t>Le projet d’aménagement de la ZAC Axe 7 </a:t>
            </a:r>
            <a:r>
              <a:rPr lang="fr-FR" i="1" dirty="0"/>
              <a:t>(3 avis) </a:t>
            </a:r>
          </a:p>
          <a:p>
            <a:pPr marL="742950" lvl="1" indent="-285750" algn="just">
              <a:buFont typeface="Arial" panose="020B0604020202020204" pitchFamily="34" charset="0"/>
              <a:buChar char="•"/>
            </a:pPr>
            <a:r>
              <a:rPr lang="fr-FR" b="1" dirty="0"/>
              <a:t>La préservation de l’environnement </a:t>
            </a:r>
            <a:r>
              <a:rPr lang="fr-FR" i="1" dirty="0"/>
              <a:t>(3 avis) </a:t>
            </a:r>
            <a:endParaRPr lang="fr-FR" b="1" dirty="0"/>
          </a:p>
          <a:p>
            <a:pPr marL="742950" lvl="1" indent="-285750" algn="just">
              <a:buFont typeface="Arial" panose="020B0604020202020204" pitchFamily="34" charset="0"/>
              <a:buChar char="•"/>
            </a:pPr>
            <a:r>
              <a:rPr lang="fr-FR" b="1" dirty="0"/>
              <a:t>La prise en compte du cadre de vie des riverains </a:t>
            </a:r>
            <a:r>
              <a:rPr lang="fr-FR" i="1" dirty="0"/>
              <a:t>(1 avis) </a:t>
            </a:r>
            <a:endParaRPr lang="fr-FR" b="1" dirty="0"/>
          </a:p>
          <a:p>
            <a:pPr marL="742950" lvl="1" indent="-285750" algn="just">
              <a:buFont typeface="Arial" panose="020B0604020202020204" pitchFamily="34" charset="0"/>
              <a:buChar char="•"/>
            </a:pPr>
            <a:r>
              <a:rPr lang="fr-FR" b="1" dirty="0"/>
              <a:t>La prévision du trafic </a:t>
            </a:r>
            <a:r>
              <a:rPr lang="fr-FR" i="1" dirty="0"/>
              <a:t>(3 avis) </a:t>
            </a:r>
            <a:endParaRPr lang="fr-FR" b="1" dirty="0"/>
          </a:p>
          <a:p>
            <a:pPr algn="just"/>
            <a:endParaRPr lang="fr-FR" dirty="0"/>
          </a:p>
          <a:p>
            <a:pPr algn="just"/>
            <a:r>
              <a:rPr lang="fr-FR" dirty="0"/>
              <a:t>En effet, l’objet de cette concertation réside bien dans la présentation et le recueil de l’avis du public sur le contenu de la mise en compatibilité des documents d’urbanisme des communes de Saint-Rambert-d’Albon et d’Anneyron, cette dernière étant nécessaire à la réalisation du projet du parc d’activités Axe 7 porté par la communauté de communes Porte de </a:t>
            </a:r>
            <a:r>
              <a:rPr lang="fr-FR" dirty="0" err="1"/>
              <a:t>DrômArdèche</a:t>
            </a:r>
            <a:r>
              <a:rPr lang="fr-FR" dirty="0"/>
              <a:t>.</a:t>
            </a:r>
          </a:p>
          <a:p>
            <a:pPr algn="just"/>
            <a:endParaRPr lang="fr-FR" dirty="0"/>
          </a:p>
          <a:p>
            <a:pPr algn="just"/>
            <a:r>
              <a:rPr lang="fr-FR" dirty="0"/>
              <a:t>Le maître d’ouvrage indique qu’une Enquête Publique Unique (EPU) sera organisée dans la suite du projet et portera, entre autres, sur l’utilité publique du projet. Le public aura ainsi à sa disposition le dossier d’enquête publique complet qui comportera, entre autres, le dossier d’évaluation environnementale et l’avis de l’Autorité Environnementale joint ainsi que la réponse apportée par le maître d’ouvrage aux observations émises. </a:t>
            </a:r>
          </a:p>
          <a:p>
            <a:pPr algn="just"/>
            <a:endParaRPr lang="fr-FR" dirty="0"/>
          </a:p>
          <a:p>
            <a:pPr algn="just"/>
            <a:r>
              <a:rPr lang="fr-FR" dirty="0"/>
              <a:t>	</a:t>
            </a:r>
          </a:p>
        </p:txBody>
      </p:sp>
    </p:spTree>
    <p:extLst>
      <p:ext uri="{BB962C8B-B14F-4D97-AF65-F5344CB8AC3E}">
        <p14:creationId xmlns:p14="http://schemas.microsoft.com/office/powerpoint/2010/main" val="71811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4 – Les enseignements du maître d’ouvrage</a:t>
            </a:r>
          </a:p>
        </p:txBody>
      </p:sp>
      <p:sp>
        <p:nvSpPr>
          <p:cNvPr id="4" name="ZoneTexte 3">
            <a:extLst>
              <a:ext uri="{FF2B5EF4-FFF2-40B4-BE49-F238E27FC236}">
                <a16:creationId xmlns:a16="http://schemas.microsoft.com/office/drawing/2014/main" id="{BF8E8B26-E2A4-F5B1-6738-F4A5E4DAB962}"/>
              </a:ext>
            </a:extLst>
          </p:cNvPr>
          <p:cNvSpPr txBox="1"/>
          <p:nvPr/>
        </p:nvSpPr>
        <p:spPr>
          <a:xfrm>
            <a:off x="0" y="1363448"/>
            <a:ext cx="8641478" cy="646331"/>
          </a:xfrm>
          <a:prstGeom prst="rect">
            <a:avLst/>
          </a:prstGeom>
          <a:noFill/>
        </p:spPr>
        <p:txBody>
          <a:bodyPr wrap="square" rtlCol="0">
            <a:spAutoFit/>
          </a:bodyPr>
          <a:lstStyle/>
          <a:p>
            <a:r>
              <a:rPr lang="fr-FR" b="1" u="sng" dirty="0"/>
              <a:t>2) Le thème de la consommation foncière : dénominateur commun des contributions</a:t>
            </a:r>
          </a:p>
          <a:p>
            <a:endParaRPr lang="fr-FR" b="1" u="sng" dirty="0"/>
          </a:p>
        </p:txBody>
      </p:sp>
      <p:sp>
        <p:nvSpPr>
          <p:cNvPr id="5" name="ZoneTexte 4">
            <a:extLst>
              <a:ext uri="{FF2B5EF4-FFF2-40B4-BE49-F238E27FC236}">
                <a16:creationId xmlns:a16="http://schemas.microsoft.com/office/drawing/2014/main" id="{7122418F-111E-26CB-B90A-DC50A5847166}"/>
              </a:ext>
            </a:extLst>
          </p:cNvPr>
          <p:cNvSpPr txBox="1"/>
          <p:nvPr/>
        </p:nvSpPr>
        <p:spPr>
          <a:xfrm>
            <a:off x="0" y="1779687"/>
            <a:ext cx="12192000" cy="5355312"/>
          </a:xfrm>
          <a:prstGeom prst="rect">
            <a:avLst/>
          </a:prstGeom>
          <a:noFill/>
        </p:spPr>
        <p:txBody>
          <a:bodyPr wrap="square" rtlCol="0">
            <a:spAutoFit/>
          </a:bodyPr>
          <a:lstStyle/>
          <a:p>
            <a:pPr algn="just"/>
            <a:r>
              <a:rPr lang="fr-FR" dirty="0"/>
              <a:t>L’ensemble des contributeurs (4) de cette concertation dénonce la consommation foncière liée au projet Axe 7 dans un contexte de dérèglement climatique et de Zéro Artificialisation Nette (ZAN). Ils insistent également sur la typologie agricole et naturelle des terres concernées par le projet qui apparait difficilement compatible avec les objectifs nationaux d’autonomie alimentaire et de lutte contre le changement climatique. </a:t>
            </a:r>
          </a:p>
          <a:p>
            <a:pPr algn="just"/>
            <a:endParaRPr lang="fr-FR" dirty="0"/>
          </a:p>
          <a:p>
            <a:pPr algn="just"/>
            <a:r>
              <a:rPr lang="fr-FR" dirty="0"/>
              <a:t>Tout d’abord, il semble pertinent de rappeler que </a:t>
            </a:r>
            <a:r>
              <a:rPr lang="fr-FR" b="1" dirty="0"/>
              <a:t>la surface économique représente aujourd’hui moins d’1% de la surface totale du territoire </a:t>
            </a:r>
            <a:r>
              <a:rPr lang="fr-FR" dirty="0"/>
              <a:t>de la communauté de communes de Porte de </a:t>
            </a:r>
            <a:r>
              <a:rPr lang="fr-FR" dirty="0" err="1"/>
              <a:t>DrômArdèche</a:t>
            </a:r>
            <a:r>
              <a:rPr lang="fr-FR" dirty="0"/>
              <a:t> (contre 50% pour la surface agricole par exemple). Avec la poursuite de l’aménagement de la zone Axe 7, la surface économique </a:t>
            </a:r>
            <a:r>
              <a:rPr lang="fr-FR" b="1" dirty="0"/>
              <a:t>représentera 3%</a:t>
            </a:r>
            <a:r>
              <a:rPr lang="fr-FR" dirty="0"/>
              <a:t> de la surface totale du territoire. De plus, le projet d’aménagement Axe 7 est inscrit dans les documents d’urbanisme supra-communaux, à savoir le SRADDET et le SCoT.</a:t>
            </a:r>
          </a:p>
          <a:p>
            <a:pPr algn="just"/>
            <a:endParaRPr lang="fr-FR" dirty="0"/>
          </a:p>
          <a:p>
            <a:pPr algn="just"/>
            <a:r>
              <a:rPr lang="fr-FR" dirty="0"/>
              <a:t>Par ailleurs, pour garantir un impact minimal du projet, le maître d’ouvrage a mis en place un plan d’action fourni, en 3 temps, qu’il rappelle ci-dessous :</a:t>
            </a:r>
          </a:p>
          <a:p>
            <a:pPr marL="857250" lvl="1" indent="-400050" algn="just">
              <a:buFont typeface="+mj-lt"/>
              <a:buAutoNum type="romanUcPeriod"/>
            </a:pPr>
            <a:r>
              <a:rPr lang="fr-FR" b="1" u="sng" dirty="0"/>
              <a:t>La mise en œuvre de la démarche Eviter, Réduire, Compenser (ERC)</a:t>
            </a:r>
          </a:p>
          <a:p>
            <a:pPr marL="1771650" lvl="3" indent="-400050" algn="just">
              <a:buFont typeface="+mj-lt"/>
              <a:buAutoNum type="alphaLcPeriod"/>
            </a:pPr>
            <a:r>
              <a:rPr lang="fr-FR" b="1" dirty="0"/>
              <a:t>Eviter</a:t>
            </a:r>
          </a:p>
          <a:p>
            <a:pPr marL="1200150" lvl="2" indent="-285750" algn="just">
              <a:buFontTx/>
              <a:buChar char="-"/>
            </a:pPr>
            <a:r>
              <a:rPr lang="fr-FR" dirty="0"/>
              <a:t>Le reclassement de 77 ha en zone A et N aux PLU</a:t>
            </a:r>
          </a:p>
          <a:p>
            <a:pPr marL="1200150" lvl="2" indent="-285750" algn="just">
              <a:buFontTx/>
              <a:buChar char="-"/>
            </a:pPr>
            <a:r>
              <a:rPr lang="fr-FR" dirty="0"/>
              <a:t>La sortie du projet des terres à fort potentiel agronomique</a:t>
            </a:r>
          </a:p>
          <a:p>
            <a:pPr marL="1200150" lvl="2" indent="-285750" algn="just">
              <a:buFontTx/>
              <a:buChar char="-"/>
            </a:pPr>
            <a:r>
              <a:rPr lang="fr-FR" dirty="0"/>
              <a:t>Le maintien d’un parc agro-naturel de 20ha cultivé en partenariat avec des agriculteurs locaux et la Ligue de Protection des Oiseaux (LPO) pour garantir la mise en œuvre de mesures de préservation de la biodiversité</a:t>
            </a:r>
          </a:p>
          <a:p>
            <a:pPr marL="1200150" lvl="2" indent="-285750" algn="just">
              <a:buFontTx/>
              <a:buChar char="-"/>
            </a:pPr>
            <a:r>
              <a:rPr lang="fr-FR" dirty="0"/>
              <a:t>La création d’une Zone Agricole Protégée (ZAP) en proximité directe de la ZAC</a:t>
            </a:r>
          </a:p>
          <a:p>
            <a:pPr lvl="2" algn="just"/>
            <a:r>
              <a:rPr lang="fr-FR" dirty="0"/>
              <a:t> </a:t>
            </a:r>
          </a:p>
        </p:txBody>
      </p:sp>
    </p:spTree>
    <p:extLst>
      <p:ext uri="{BB962C8B-B14F-4D97-AF65-F5344CB8AC3E}">
        <p14:creationId xmlns:p14="http://schemas.microsoft.com/office/powerpoint/2010/main" val="387465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4 – Les enseignements du maître d’ouvrage</a:t>
            </a:r>
          </a:p>
        </p:txBody>
      </p:sp>
      <p:sp>
        <p:nvSpPr>
          <p:cNvPr id="4" name="ZoneTexte 3">
            <a:extLst>
              <a:ext uri="{FF2B5EF4-FFF2-40B4-BE49-F238E27FC236}">
                <a16:creationId xmlns:a16="http://schemas.microsoft.com/office/drawing/2014/main" id="{BF8E8B26-E2A4-F5B1-6738-F4A5E4DAB962}"/>
              </a:ext>
            </a:extLst>
          </p:cNvPr>
          <p:cNvSpPr txBox="1"/>
          <p:nvPr/>
        </p:nvSpPr>
        <p:spPr>
          <a:xfrm>
            <a:off x="0" y="1363448"/>
            <a:ext cx="8641478" cy="646331"/>
          </a:xfrm>
          <a:prstGeom prst="rect">
            <a:avLst/>
          </a:prstGeom>
          <a:noFill/>
        </p:spPr>
        <p:txBody>
          <a:bodyPr wrap="square" rtlCol="0">
            <a:spAutoFit/>
          </a:bodyPr>
          <a:lstStyle/>
          <a:p>
            <a:r>
              <a:rPr lang="fr-FR" b="1" u="sng" dirty="0"/>
              <a:t>2) Le thème de la consommation foncière : dénominateur commun des contributions (suite)</a:t>
            </a:r>
          </a:p>
          <a:p>
            <a:endParaRPr lang="fr-FR" b="1" u="sng" dirty="0"/>
          </a:p>
        </p:txBody>
      </p:sp>
      <p:sp>
        <p:nvSpPr>
          <p:cNvPr id="5" name="ZoneTexte 4">
            <a:extLst>
              <a:ext uri="{FF2B5EF4-FFF2-40B4-BE49-F238E27FC236}">
                <a16:creationId xmlns:a16="http://schemas.microsoft.com/office/drawing/2014/main" id="{7122418F-111E-26CB-B90A-DC50A5847166}"/>
              </a:ext>
            </a:extLst>
          </p:cNvPr>
          <p:cNvSpPr txBox="1"/>
          <p:nvPr/>
        </p:nvSpPr>
        <p:spPr>
          <a:xfrm>
            <a:off x="0" y="1686613"/>
            <a:ext cx="12192000" cy="3693319"/>
          </a:xfrm>
          <a:prstGeom prst="rect">
            <a:avLst/>
          </a:prstGeom>
          <a:noFill/>
        </p:spPr>
        <p:txBody>
          <a:bodyPr wrap="square" rtlCol="0">
            <a:spAutoFit/>
          </a:bodyPr>
          <a:lstStyle/>
          <a:p>
            <a:pPr marL="857250" lvl="1" indent="-400050" algn="just">
              <a:buFont typeface="+mj-lt"/>
              <a:buAutoNum type="romanUcPeriod"/>
            </a:pPr>
            <a:r>
              <a:rPr lang="fr-FR" b="1" u="sng" dirty="0"/>
              <a:t>La mise en œuvre de la démarche Eviter, Réduire, Compenser (ERC) (</a:t>
            </a:r>
            <a:r>
              <a:rPr lang="fr-FR" b="1" i="1" u="sng" dirty="0"/>
              <a:t>suite</a:t>
            </a:r>
            <a:r>
              <a:rPr lang="fr-FR" b="1" u="sng" dirty="0"/>
              <a:t>)</a:t>
            </a:r>
          </a:p>
          <a:p>
            <a:pPr lvl="2" algn="just"/>
            <a:r>
              <a:rPr lang="fr-FR" b="1" dirty="0"/>
              <a:t>	b.</a:t>
            </a:r>
            <a:r>
              <a:rPr lang="fr-FR" dirty="0"/>
              <a:t> </a:t>
            </a:r>
            <a:r>
              <a:rPr lang="fr-FR" b="1" dirty="0"/>
              <a:t>Réduire</a:t>
            </a:r>
          </a:p>
          <a:p>
            <a:pPr marL="1200150" lvl="2" indent="-285750" algn="just">
              <a:buFontTx/>
              <a:buChar char="-"/>
            </a:pPr>
            <a:r>
              <a:rPr lang="fr-FR" dirty="0"/>
              <a:t>L’aménagement de la zone phasé dans le temps </a:t>
            </a:r>
          </a:p>
          <a:p>
            <a:pPr marL="1200150" lvl="2" indent="-285750" algn="just">
              <a:buFontTx/>
              <a:buChar char="-"/>
            </a:pPr>
            <a:r>
              <a:rPr lang="fr-FR" dirty="0"/>
              <a:t>L’accompagnement des agriculteurs par la </a:t>
            </a:r>
            <a:r>
              <a:rPr lang="fr-FR" dirty="0" err="1"/>
              <a:t>Safer</a:t>
            </a:r>
            <a:r>
              <a:rPr lang="fr-FR" dirty="0"/>
              <a:t> et le maintien des exploitants sur leur site jusqu’au début des travaux</a:t>
            </a:r>
          </a:p>
          <a:p>
            <a:pPr marL="1200150" lvl="2" indent="-285750" algn="just">
              <a:buFontTx/>
              <a:buChar char="-"/>
            </a:pPr>
            <a:r>
              <a:rPr lang="fr-FR" dirty="0"/>
              <a:t>La réduction de la pollution lumineuse </a:t>
            </a:r>
          </a:p>
          <a:p>
            <a:pPr marL="1200150" lvl="2" indent="-285750" algn="just">
              <a:buFontTx/>
              <a:buChar char="-"/>
            </a:pPr>
            <a:r>
              <a:rPr lang="fr-FR" dirty="0"/>
              <a:t>La mise en œuvre de clôtures perméables et l’évitement des surfaces vitrées pour la préservation de la faune locale</a:t>
            </a:r>
          </a:p>
          <a:p>
            <a:pPr marL="1200150" lvl="2" indent="-285750" algn="just">
              <a:buFontTx/>
              <a:buChar char="-"/>
            </a:pPr>
            <a:r>
              <a:rPr lang="fr-FR" dirty="0"/>
              <a:t>La plantation d’essences labellisées Végétal Local et adaptées au territoire grâce à une expérimentation sur une parcelle-test de la zone portant sur l’itinéraire cultural de plusieurs essences (</a:t>
            </a:r>
            <a:r>
              <a:rPr lang="fr-FR" i="1" dirty="0"/>
              <a:t>pas d’arrosage, de produits phytosanitaires, peu d’entretien</a:t>
            </a:r>
            <a:r>
              <a:rPr lang="fr-FR" dirty="0"/>
              <a:t>…)</a:t>
            </a:r>
          </a:p>
          <a:p>
            <a:pPr lvl="2" algn="just"/>
            <a:endParaRPr lang="fr-FR" dirty="0"/>
          </a:p>
          <a:p>
            <a:pPr lvl="2" algn="just"/>
            <a:r>
              <a:rPr lang="fr-FR" b="1" dirty="0"/>
              <a:t>	c. Compenser</a:t>
            </a:r>
          </a:p>
          <a:p>
            <a:pPr marL="1200150" lvl="2" indent="-285750" algn="just">
              <a:buFontTx/>
              <a:buChar char="-"/>
            </a:pPr>
            <a:r>
              <a:rPr lang="fr-FR" dirty="0"/>
              <a:t>La compensation individuelle foncière et financière des exploitants</a:t>
            </a:r>
          </a:p>
          <a:p>
            <a:pPr marL="1200150" lvl="2" indent="-285750" algn="just">
              <a:buFontTx/>
              <a:buChar char="-"/>
            </a:pPr>
            <a:r>
              <a:rPr lang="fr-FR" dirty="0"/>
              <a:t>La construction d’un fond de compensation collectif à destination des agriculteurs</a:t>
            </a:r>
          </a:p>
          <a:p>
            <a:pPr marL="1200150" lvl="2" indent="-285750" algn="just">
              <a:buFontTx/>
              <a:buChar char="-"/>
            </a:pPr>
            <a:r>
              <a:rPr lang="fr-FR" dirty="0"/>
              <a:t>Le déploiement de 126,5 ha de compensation environnementale en partenariat avec la LPO</a:t>
            </a:r>
          </a:p>
        </p:txBody>
      </p:sp>
      <p:sp>
        <p:nvSpPr>
          <p:cNvPr id="3" name="ZoneTexte 2">
            <a:extLst>
              <a:ext uri="{FF2B5EF4-FFF2-40B4-BE49-F238E27FC236}">
                <a16:creationId xmlns:a16="http://schemas.microsoft.com/office/drawing/2014/main" id="{FCA35203-72EB-F43A-23D8-9C7FEC39C1D2}"/>
              </a:ext>
            </a:extLst>
          </p:cNvPr>
          <p:cNvSpPr txBox="1"/>
          <p:nvPr/>
        </p:nvSpPr>
        <p:spPr>
          <a:xfrm>
            <a:off x="188259" y="5289610"/>
            <a:ext cx="12003741" cy="1200329"/>
          </a:xfrm>
          <a:prstGeom prst="rect">
            <a:avLst/>
          </a:prstGeom>
          <a:noFill/>
        </p:spPr>
        <p:txBody>
          <a:bodyPr wrap="square" rtlCol="0">
            <a:spAutoFit/>
          </a:bodyPr>
          <a:lstStyle/>
          <a:p>
            <a:pPr algn="just"/>
            <a:r>
              <a:rPr lang="fr-FR" dirty="0"/>
              <a:t>Ces mesures ont été coconstruites dans le cadre du </a:t>
            </a:r>
            <a:r>
              <a:rPr lang="fr-FR" b="1" dirty="0"/>
              <a:t>Projet Partenarial d’Aménagement </a:t>
            </a:r>
            <a:r>
              <a:rPr lang="fr-FR" dirty="0"/>
              <a:t>signé entre la communauté de communes </a:t>
            </a:r>
            <a:r>
              <a:rPr lang="fr-FR" b="1" dirty="0"/>
              <a:t>Porte de </a:t>
            </a:r>
            <a:r>
              <a:rPr lang="fr-FR" b="1" dirty="0" err="1"/>
              <a:t>DrômArdèche</a:t>
            </a:r>
            <a:r>
              <a:rPr lang="fr-FR" b="1" dirty="0"/>
              <a:t>, la DDT de la Drôme et les 3 communes concernées </a:t>
            </a:r>
            <a:r>
              <a:rPr lang="fr-FR" dirty="0"/>
              <a:t>par le projet.</a:t>
            </a:r>
          </a:p>
          <a:p>
            <a:pPr algn="just"/>
            <a:r>
              <a:rPr lang="fr-FR" dirty="0"/>
              <a:t>Le projet d’aménagement et l’ensemble de ces mesures ont été présentées en Commission Départementale de Préservation des Espaces Naturels Agricoles et Forestiers (CDPENAF) en avril 2023 et a </a:t>
            </a:r>
            <a:r>
              <a:rPr lang="fr-FR" b="1" dirty="0"/>
              <a:t>obtenu un avis favorable</a:t>
            </a:r>
            <a:r>
              <a:rPr lang="fr-FR" dirty="0"/>
              <a:t>.</a:t>
            </a:r>
          </a:p>
        </p:txBody>
      </p:sp>
    </p:spTree>
    <p:extLst>
      <p:ext uri="{BB962C8B-B14F-4D97-AF65-F5344CB8AC3E}">
        <p14:creationId xmlns:p14="http://schemas.microsoft.com/office/powerpoint/2010/main" val="68682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4 – Les enseignements du maître d’ouvrage</a:t>
            </a:r>
          </a:p>
        </p:txBody>
      </p:sp>
      <p:sp>
        <p:nvSpPr>
          <p:cNvPr id="4" name="ZoneTexte 3">
            <a:extLst>
              <a:ext uri="{FF2B5EF4-FFF2-40B4-BE49-F238E27FC236}">
                <a16:creationId xmlns:a16="http://schemas.microsoft.com/office/drawing/2014/main" id="{BF8E8B26-E2A4-F5B1-6738-F4A5E4DAB962}"/>
              </a:ext>
            </a:extLst>
          </p:cNvPr>
          <p:cNvSpPr txBox="1"/>
          <p:nvPr/>
        </p:nvSpPr>
        <p:spPr>
          <a:xfrm>
            <a:off x="0" y="1363448"/>
            <a:ext cx="8641478" cy="646331"/>
          </a:xfrm>
          <a:prstGeom prst="rect">
            <a:avLst/>
          </a:prstGeom>
          <a:noFill/>
        </p:spPr>
        <p:txBody>
          <a:bodyPr wrap="square" rtlCol="0">
            <a:spAutoFit/>
          </a:bodyPr>
          <a:lstStyle/>
          <a:p>
            <a:r>
              <a:rPr lang="fr-FR" b="1" u="sng" dirty="0"/>
              <a:t>2) Le thème de la consommation foncière : dénominateur commun des contributions (suite)</a:t>
            </a:r>
          </a:p>
          <a:p>
            <a:endParaRPr lang="fr-FR" b="1" u="sng" dirty="0"/>
          </a:p>
        </p:txBody>
      </p:sp>
      <p:sp>
        <p:nvSpPr>
          <p:cNvPr id="5" name="ZoneTexte 4">
            <a:extLst>
              <a:ext uri="{FF2B5EF4-FFF2-40B4-BE49-F238E27FC236}">
                <a16:creationId xmlns:a16="http://schemas.microsoft.com/office/drawing/2014/main" id="{7122418F-111E-26CB-B90A-DC50A5847166}"/>
              </a:ext>
            </a:extLst>
          </p:cNvPr>
          <p:cNvSpPr txBox="1"/>
          <p:nvPr/>
        </p:nvSpPr>
        <p:spPr>
          <a:xfrm>
            <a:off x="0" y="1832558"/>
            <a:ext cx="12192000" cy="4247317"/>
          </a:xfrm>
          <a:prstGeom prst="rect">
            <a:avLst/>
          </a:prstGeom>
          <a:noFill/>
        </p:spPr>
        <p:txBody>
          <a:bodyPr wrap="square" rtlCol="0">
            <a:spAutoFit/>
          </a:bodyPr>
          <a:lstStyle/>
          <a:p>
            <a:pPr marL="857250" lvl="1" indent="-400050" algn="just">
              <a:buAutoNum type="romanUcPeriod" startAt="2"/>
            </a:pPr>
            <a:r>
              <a:rPr lang="fr-FR" b="1" u="sng" dirty="0"/>
              <a:t>Garantir une qualité d’aménagement via une labellisation HQE Aménagement/ISO 14001</a:t>
            </a:r>
            <a:endParaRPr lang="fr-FR" dirty="0"/>
          </a:p>
          <a:p>
            <a:pPr lvl="1" algn="just"/>
            <a:r>
              <a:rPr lang="fr-FR" dirty="0"/>
              <a:t>La communauté de communes Porte de </a:t>
            </a:r>
            <a:r>
              <a:rPr lang="fr-FR" dirty="0" err="1"/>
              <a:t>DrômArdèche</a:t>
            </a:r>
            <a:r>
              <a:rPr lang="fr-FR" dirty="0"/>
              <a:t> souhaite être pionnière dans l’aménagement d’un Parc d’Activité responsable, durable et visant une autonomie énergétique grâce au déploiement massif des énergies renouvelables. Cette volonté se traduit par un travail en cours pour une labellisation du Parc : HQE Aménagement ou ISO 14001. </a:t>
            </a:r>
          </a:p>
          <a:p>
            <a:pPr lvl="1" algn="just"/>
            <a:r>
              <a:rPr lang="fr-FR" dirty="0"/>
              <a:t>Voici d’ores et déjà plusieurs actions garanties : </a:t>
            </a:r>
          </a:p>
          <a:p>
            <a:pPr marL="742950" lvl="1" indent="-285750" algn="just">
              <a:buFontTx/>
              <a:buChar char="-"/>
            </a:pPr>
            <a:r>
              <a:rPr lang="fr-FR" dirty="0"/>
              <a:t>La gestion raisonnée de 20 ha de parc agro-naturel, de 9,5 ha de continuités écologiques et de 4 ha de voies douces perméables qui, en plus de la surface dédiée sur chaque lot privé permettra d’atteindre 60% de surface perméable sur le Parc ;</a:t>
            </a:r>
          </a:p>
          <a:p>
            <a:pPr marL="742950" lvl="1" indent="-285750" algn="just">
              <a:buFontTx/>
              <a:buChar char="-"/>
            </a:pPr>
            <a:r>
              <a:rPr lang="fr-FR" dirty="0"/>
              <a:t>La gestion intégrée de la ressource en eau à l’échelle du Parc ;</a:t>
            </a:r>
          </a:p>
          <a:p>
            <a:pPr marL="742950" lvl="1" indent="-285750" algn="just">
              <a:buFontTx/>
              <a:buChar char="-"/>
            </a:pPr>
            <a:r>
              <a:rPr lang="fr-FR" dirty="0"/>
              <a:t>La mise en œuvre d’un Cahier de Prescriptions Architecturales, Urbaines, Paysagères et Environnementales (CPAUPE) imposé aux entreprises qui s’implanteront sur le parc et qui garantira une qualité architecturale et paysagère importante.</a:t>
            </a:r>
          </a:p>
          <a:p>
            <a:pPr marL="742950" lvl="1" indent="-285750" algn="just">
              <a:buFontTx/>
              <a:buChar char="-"/>
            </a:pPr>
            <a:endParaRPr lang="fr-FR" dirty="0"/>
          </a:p>
          <a:p>
            <a:pPr marL="857250" lvl="1" indent="-400050" algn="just">
              <a:buAutoNum type="romanUcPeriod" startAt="3"/>
            </a:pPr>
            <a:r>
              <a:rPr lang="fr-FR" b="1" u="sng" dirty="0"/>
              <a:t>Entamer un chantier de requalification de la zone Axe 7 existante</a:t>
            </a:r>
          </a:p>
          <a:p>
            <a:pPr lvl="1" algn="just"/>
            <a:r>
              <a:rPr lang="fr-FR" dirty="0"/>
              <a:t>Le maître d’ouvrage, conscient du mitage industriel et du manque de cohérence paysagère sur le parc Axe 7 existant, engage un chantier de requalification à la fois des espaces publics mais également privés grâce à un travail de consultation des entreprises présentes sur la zone. Il est accompagné pour cela de plusieurs experts relatifs à ces sujets, à la fois privés, universitaires et institutionnels.</a:t>
            </a:r>
          </a:p>
        </p:txBody>
      </p:sp>
    </p:spTree>
    <p:extLst>
      <p:ext uri="{BB962C8B-B14F-4D97-AF65-F5344CB8AC3E}">
        <p14:creationId xmlns:p14="http://schemas.microsoft.com/office/powerpoint/2010/main" val="307690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5 – Les prochaines étapes</a:t>
            </a:r>
          </a:p>
        </p:txBody>
      </p:sp>
      <p:sp>
        <p:nvSpPr>
          <p:cNvPr id="3" name="ZoneTexte 2">
            <a:extLst>
              <a:ext uri="{FF2B5EF4-FFF2-40B4-BE49-F238E27FC236}">
                <a16:creationId xmlns:a16="http://schemas.microsoft.com/office/drawing/2014/main" id="{7E773A0B-ECE7-CEE1-B49D-AE9160AB2BF5}"/>
              </a:ext>
            </a:extLst>
          </p:cNvPr>
          <p:cNvSpPr txBox="1"/>
          <p:nvPr/>
        </p:nvSpPr>
        <p:spPr>
          <a:xfrm>
            <a:off x="89647" y="1506071"/>
            <a:ext cx="12102353" cy="923330"/>
          </a:xfrm>
          <a:prstGeom prst="rect">
            <a:avLst/>
          </a:prstGeom>
          <a:noFill/>
        </p:spPr>
        <p:txBody>
          <a:bodyPr wrap="square" rtlCol="0">
            <a:spAutoFit/>
          </a:bodyPr>
          <a:lstStyle/>
          <a:p>
            <a:pPr algn="just"/>
            <a:r>
              <a:rPr lang="fr-FR" dirty="0"/>
              <a:t>Parallèlement, le maître d’ouvrage déposera les dossiers d’Autorisation Environnementale Unique (AEU) et de Déclaration d’Utilité Publique (DUP) emportant MECDU auprès des services instructeurs de l’Etat. Suite à l’instruction de ces deux dossiers, l’Enquête Publique Unique (EPU) sera organisée.</a:t>
            </a:r>
          </a:p>
        </p:txBody>
      </p:sp>
      <p:sp>
        <p:nvSpPr>
          <p:cNvPr id="8" name="Flèche : droite à entaille 7">
            <a:extLst>
              <a:ext uri="{FF2B5EF4-FFF2-40B4-BE49-F238E27FC236}">
                <a16:creationId xmlns:a16="http://schemas.microsoft.com/office/drawing/2014/main" id="{284088AA-6772-EE8A-B3BB-A03FCF9847E4}"/>
              </a:ext>
            </a:extLst>
          </p:cNvPr>
          <p:cNvSpPr/>
          <p:nvPr/>
        </p:nvSpPr>
        <p:spPr>
          <a:xfrm>
            <a:off x="1272077" y="4446590"/>
            <a:ext cx="9692256" cy="690465"/>
          </a:xfrm>
          <a:prstGeom prst="notchedRightArrow">
            <a:avLst/>
          </a:prstGeom>
          <a:solidFill>
            <a:srgbClr val="008386">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9" name="Rectangle 8">
            <a:extLst>
              <a:ext uri="{FF2B5EF4-FFF2-40B4-BE49-F238E27FC236}">
                <a16:creationId xmlns:a16="http://schemas.microsoft.com/office/drawing/2014/main" id="{FC312D57-68CB-AB3B-1E64-DDB97860AD36}"/>
              </a:ext>
            </a:extLst>
          </p:cNvPr>
          <p:cNvSpPr/>
          <p:nvPr/>
        </p:nvSpPr>
        <p:spPr>
          <a:xfrm>
            <a:off x="1621019" y="5076841"/>
            <a:ext cx="2007151"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004143"/>
                </a:solidFill>
                <a:latin typeface="Arial Narrow" panose="020B0606020202030204" pitchFamily="34" charset="0"/>
                <a:ea typeface="Calibri" panose="020F0502020204030204" pitchFamily="34" charset="0"/>
                <a:cs typeface="Times New Roman" panose="02020603050405020304" pitchFamily="18" charset="0"/>
              </a:rPr>
              <a:t>Arrêté préfectoral du bilan de la concertation MECDU</a:t>
            </a:r>
            <a:endParaRPr kumimoji="0" lang="fr-FR" sz="1200" b="0" i="0"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54B42E3-C95E-1F0A-69CD-90A347C1EF4B}"/>
              </a:ext>
            </a:extLst>
          </p:cNvPr>
          <p:cNvSpPr/>
          <p:nvPr/>
        </p:nvSpPr>
        <p:spPr>
          <a:xfrm>
            <a:off x="2583532" y="3675807"/>
            <a:ext cx="2369360" cy="630942"/>
          </a:xfrm>
          <a:prstGeom prst="rect">
            <a:avLst/>
          </a:prstGeom>
        </p:spPr>
        <p:txBody>
          <a:bodyPr wrap="square">
            <a:spAutoFit/>
          </a:bodyPr>
          <a:lstStyle/>
          <a:p>
            <a:pPr marL="171450" marR="0" lvl="0" indent="-171450" algn="l" defTabSz="914400" rtl="0" eaLnBrk="1" fontAlgn="auto" latinLnBrk="0" hangingPunct="1">
              <a:lnSpc>
                <a:spcPts val="1440"/>
              </a:lnSpc>
              <a:spcBef>
                <a:spcPts val="0"/>
              </a:spcBef>
              <a:spcAft>
                <a:spcPts val="0"/>
              </a:spcAft>
              <a:buClrTx/>
              <a:buSzTx/>
              <a:buFont typeface="Arial" panose="020B0604020202020204" pitchFamily="34" charset="0"/>
              <a:buChar char="•"/>
              <a:tabLst/>
              <a:defRPr/>
            </a:pPr>
            <a:r>
              <a:rPr lang="fr-FR" sz="1200" b="1" dirty="0">
                <a:solidFill>
                  <a:srgbClr val="004143"/>
                </a:solidFill>
                <a:latin typeface="Arial Narrow" panose="020B0606020202030204" pitchFamily="34" charset="0"/>
                <a:ea typeface="Calibri" panose="020F0502020204030204" pitchFamily="34" charset="0"/>
                <a:cs typeface="Times New Roman" panose="02020603050405020304" pitchFamily="18" charset="0"/>
              </a:rPr>
              <a:t>Délibération CCPDA + Dépôt des dossiers DUP et AEU. </a:t>
            </a:r>
            <a:r>
              <a:rPr kumimoji="0" lang="fr-FR" sz="1200" b="0" i="1"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rPr>
              <a:t>Durée mini : 6 mois</a:t>
            </a:r>
            <a:endParaRPr kumimoji="0" lang="fr-FR" sz="1200" b="1"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12" name="Connecteur droit 11">
            <a:extLst>
              <a:ext uri="{FF2B5EF4-FFF2-40B4-BE49-F238E27FC236}">
                <a16:creationId xmlns:a16="http://schemas.microsoft.com/office/drawing/2014/main" id="{E9818B82-1CC6-B63F-8EEA-3DABB802EC6C}"/>
              </a:ext>
            </a:extLst>
          </p:cNvPr>
          <p:cNvCxnSpPr>
            <a:cxnSpLocks/>
          </p:cNvCxnSpPr>
          <p:nvPr/>
        </p:nvCxnSpPr>
        <p:spPr>
          <a:xfrm flipV="1">
            <a:off x="2624595" y="4962698"/>
            <a:ext cx="0" cy="174357"/>
          </a:xfrm>
          <a:prstGeom prst="line">
            <a:avLst/>
          </a:prstGeom>
          <a:ln w="15875">
            <a:solidFill>
              <a:srgbClr val="009BA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4B8F1ED2-DD96-9BE9-6653-D2C42AB119AA}"/>
              </a:ext>
            </a:extLst>
          </p:cNvPr>
          <p:cNvCxnSpPr>
            <a:cxnSpLocks/>
          </p:cNvCxnSpPr>
          <p:nvPr/>
        </p:nvCxnSpPr>
        <p:spPr>
          <a:xfrm flipV="1">
            <a:off x="3769244" y="4385585"/>
            <a:ext cx="0" cy="192046"/>
          </a:xfrm>
          <a:prstGeom prst="line">
            <a:avLst/>
          </a:prstGeom>
          <a:ln w="15875">
            <a:solidFill>
              <a:srgbClr val="009BA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34EEF40-1B1B-A9E2-7DB4-E16C24CB8AEB}"/>
              </a:ext>
            </a:extLst>
          </p:cNvPr>
          <p:cNvSpPr/>
          <p:nvPr/>
        </p:nvSpPr>
        <p:spPr>
          <a:xfrm>
            <a:off x="5517045" y="3339527"/>
            <a:ext cx="1667556" cy="1002839"/>
          </a:xfrm>
          <a:prstGeom prst="rect">
            <a:avLst/>
          </a:prstGeom>
        </p:spPr>
        <p:txBody>
          <a:bodyPr wrap="square">
            <a:spAutoFit/>
          </a:bodyPr>
          <a:lstStyle/>
          <a:p>
            <a:pPr>
              <a:lnSpc>
                <a:spcPts val="1440"/>
              </a:lnSpc>
              <a:defRPr/>
            </a:pPr>
            <a:r>
              <a:rPr kumimoji="0" lang="fr-FR" sz="1200" b="1" i="1" u="none" strike="noStrike" kern="1200" cap="none" spc="0" normalizeH="0" baseline="0" noProof="0" dirty="0">
                <a:ln>
                  <a:noFill/>
                </a:ln>
                <a:solidFill>
                  <a:srgbClr val="008386"/>
                </a:solidFill>
                <a:effectLst/>
                <a:uLnTx/>
                <a:uFillTx/>
                <a:latin typeface="Arial Narrow" panose="020B0606020202030204" pitchFamily="34" charset="0"/>
                <a:ea typeface="Calibri" panose="020F0502020204030204" pitchFamily="34" charset="0"/>
                <a:cs typeface="Times New Roman" panose="02020603050405020304" pitchFamily="18" charset="0"/>
              </a:rPr>
              <a:t>Mars-Avril 2025 :</a:t>
            </a:r>
          </a:p>
          <a:p>
            <a:pPr marL="0" marR="0" lvl="0" indent="0" algn="l" defTabSz="914400" rtl="0" eaLnBrk="1" fontAlgn="auto" latinLnBrk="0" hangingPunct="1">
              <a:lnSpc>
                <a:spcPts val="1440"/>
              </a:lnSpc>
              <a:spcBef>
                <a:spcPts val="0"/>
              </a:spcBef>
              <a:spcAft>
                <a:spcPts val="0"/>
              </a:spcAft>
              <a:buClrTx/>
              <a:buSzTx/>
              <a:buFontTx/>
              <a:buNone/>
              <a:tabLst/>
              <a:defRPr/>
            </a:pPr>
            <a:r>
              <a:rPr lang="fr-FR" sz="1200" dirty="0">
                <a:solidFill>
                  <a:srgbClr val="004143"/>
                </a:solidFill>
                <a:latin typeface="Arial Narrow" panose="020B0606020202030204" pitchFamily="34" charset="0"/>
                <a:ea typeface="Calibri" panose="020F0502020204030204" pitchFamily="34" charset="0"/>
                <a:cs typeface="Times New Roman" panose="02020603050405020304" pitchFamily="18" charset="0"/>
              </a:rPr>
              <a:t>Mémoire en réponse CCPDA dossier AEU/DUP puis ouverture de l’EPU. </a:t>
            </a:r>
            <a:r>
              <a:rPr kumimoji="0" lang="fr-FR" sz="1200" b="0" i="1"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rPr>
              <a:t>Durée mini : 30j</a:t>
            </a:r>
            <a:endParaRPr kumimoji="0" lang="fr-FR" sz="1200" b="1"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16" name="Connecteur droit 15">
            <a:extLst>
              <a:ext uri="{FF2B5EF4-FFF2-40B4-BE49-F238E27FC236}">
                <a16:creationId xmlns:a16="http://schemas.microsoft.com/office/drawing/2014/main" id="{28D42C1A-9235-ACA3-32B1-B8B6D0CF5CF8}"/>
              </a:ext>
            </a:extLst>
          </p:cNvPr>
          <p:cNvCxnSpPr>
            <a:cxnSpLocks/>
          </p:cNvCxnSpPr>
          <p:nvPr/>
        </p:nvCxnSpPr>
        <p:spPr>
          <a:xfrm flipV="1">
            <a:off x="6354100" y="4392978"/>
            <a:ext cx="0" cy="192046"/>
          </a:xfrm>
          <a:prstGeom prst="line">
            <a:avLst/>
          </a:prstGeom>
          <a:ln w="15875">
            <a:solidFill>
              <a:srgbClr val="009BA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FEFCB76-99BE-0CE4-3B00-5FBA3171FDB1}"/>
              </a:ext>
            </a:extLst>
          </p:cNvPr>
          <p:cNvSpPr/>
          <p:nvPr/>
        </p:nvSpPr>
        <p:spPr>
          <a:xfrm>
            <a:off x="6651202" y="5249276"/>
            <a:ext cx="1450956" cy="1232710"/>
          </a:xfrm>
          <a:prstGeom prst="rect">
            <a:avLst/>
          </a:prstGeom>
        </p:spPr>
        <p:txBody>
          <a:bodyPr wrap="square">
            <a:spAutoFit/>
          </a:bodyPr>
          <a:lstStyle/>
          <a:p>
            <a:pPr marL="0" marR="0" lvl="0" indent="0" algn="l" defTabSz="914400" rtl="0" eaLnBrk="1" fontAlgn="auto" latinLnBrk="0" hangingPunct="1">
              <a:lnSpc>
                <a:spcPts val="145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rPr>
              <a:t>Rapport des commissaires enquêteurs, délibérations CCPDA, etc… </a:t>
            </a:r>
            <a:r>
              <a:rPr kumimoji="0" lang="fr-FR" sz="1200" i="0"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rPr>
              <a:t>pour le dossier d’EPU</a:t>
            </a:r>
          </a:p>
        </p:txBody>
      </p:sp>
      <p:cxnSp>
        <p:nvCxnSpPr>
          <p:cNvPr id="18" name="Connecteur droit 17">
            <a:extLst>
              <a:ext uri="{FF2B5EF4-FFF2-40B4-BE49-F238E27FC236}">
                <a16:creationId xmlns:a16="http://schemas.microsoft.com/office/drawing/2014/main" id="{3711F26F-4FD8-A669-8993-7AA57C93EA3D}"/>
              </a:ext>
            </a:extLst>
          </p:cNvPr>
          <p:cNvCxnSpPr>
            <a:cxnSpLocks/>
          </p:cNvCxnSpPr>
          <p:nvPr/>
        </p:nvCxnSpPr>
        <p:spPr>
          <a:xfrm flipV="1">
            <a:off x="7145426" y="5074919"/>
            <a:ext cx="0" cy="174357"/>
          </a:xfrm>
          <a:prstGeom prst="line">
            <a:avLst/>
          </a:prstGeom>
          <a:ln w="15875">
            <a:solidFill>
              <a:srgbClr val="009BA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4BCBAC7-3E34-DD3B-7230-DE075BE7DA72}"/>
              </a:ext>
            </a:extLst>
          </p:cNvPr>
          <p:cNvSpPr/>
          <p:nvPr/>
        </p:nvSpPr>
        <p:spPr>
          <a:xfrm>
            <a:off x="8102158" y="3475570"/>
            <a:ext cx="1667556" cy="823302"/>
          </a:xfrm>
          <a:prstGeom prst="rect">
            <a:avLst/>
          </a:prstGeom>
        </p:spPr>
        <p:txBody>
          <a:bodyPr wrap="square">
            <a:spAutoFit/>
          </a:bodyPr>
          <a:lstStyle/>
          <a:p>
            <a:pPr marL="0" marR="0" lvl="0" indent="0" algn="l" defTabSz="914400" rtl="0" eaLnBrk="1" fontAlgn="auto" latinLnBrk="0" hangingPunct="1">
              <a:lnSpc>
                <a:spcPts val="1450"/>
              </a:lnSpc>
              <a:spcBef>
                <a:spcPts val="0"/>
              </a:spcBef>
              <a:spcAft>
                <a:spcPts val="0"/>
              </a:spcAft>
              <a:buClrTx/>
              <a:buSzTx/>
              <a:buFontTx/>
              <a:buNone/>
              <a:tabLst/>
              <a:defRPr/>
            </a:pPr>
            <a:r>
              <a:rPr kumimoji="0" lang="fr-FR" sz="1200" b="1" i="1" u="none" strike="noStrike" kern="1200" cap="none" spc="0" normalizeH="0" baseline="0" noProof="0" dirty="0">
                <a:ln>
                  <a:noFill/>
                </a:ln>
                <a:solidFill>
                  <a:srgbClr val="008386"/>
                </a:solidFill>
                <a:effectLst/>
                <a:uLnTx/>
                <a:uFillTx/>
                <a:latin typeface="Arial Narrow" panose="020B0606020202030204" pitchFamily="34" charset="0"/>
                <a:ea typeface="Calibri" panose="020F0502020204030204" pitchFamily="34" charset="0"/>
                <a:cs typeface="Times New Roman" panose="02020603050405020304" pitchFamily="18" charset="0"/>
              </a:rPr>
              <a:t>Été 2025 :</a:t>
            </a:r>
          </a:p>
          <a:p>
            <a:pPr marL="0" marR="0" lvl="0" indent="0" algn="l" defTabSz="914400" rtl="0" eaLnBrk="1" fontAlgn="auto" latinLnBrk="0" hangingPunct="1">
              <a:lnSpc>
                <a:spcPts val="1440"/>
              </a:lnSpc>
              <a:spcBef>
                <a:spcPts val="0"/>
              </a:spcBef>
              <a:spcAft>
                <a:spcPts val="0"/>
              </a:spcAft>
              <a:buClrTx/>
              <a:buSzTx/>
              <a:buFontTx/>
              <a:buNone/>
              <a:tabLst/>
              <a:defRPr/>
            </a:pPr>
            <a:r>
              <a:rPr lang="fr-FR" sz="1200" b="1" dirty="0">
                <a:solidFill>
                  <a:srgbClr val="004143"/>
                </a:solidFill>
                <a:latin typeface="Arial Narrow" panose="020B0606020202030204" pitchFamily="34" charset="0"/>
                <a:ea typeface="Calibri" panose="020F0502020204030204" pitchFamily="34" charset="0"/>
                <a:cs typeface="Times New Roman" panose="02020603050405020304" pitchFamily="18" charset="0"/>
              </a:rPr>
              <a:t>Publication des arrêtés d’autorisation </a:t>
            </a:r>
            <a:r>
              <a:rPr lang="fr-FR" sz="1200" dirty="0">
                <a:solidFill>
                  <a:srgbClr val="004143"/>
                </a:solidFill>
                <a:latin typeface="Arial Narrow" panose="020B0606020202030204" pitchFamily="34" charset="0"/>
                <a:ea typeface="Calibri" panose="020F0502020204030204" pitchFamily="34" charset="0"/>
                <a:cs typeface="Times New Roman" panose="02020603050405020304" pitchFamily="18" charset="0"/>
              </a:rPr>
              <a:t>et début des travaux</a:t>
            </a:r>
            <a:endParaRPr kumimoji="0" lang="fr-FR" sz="1200" b="1"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20" name="Connecteur droit 19">
            <a:extLst>
              <a:ext uri="{FF2B5EF4-FFF2-40B4-BE49-F238E27FC236}">
                <a16:creationId xmlns:a16="http://schemas.microsoft.com/office/drawing/2014/main" id="{87F94940-A8B9-BDF4-74AB-EE63A5C71A02}"/>
              </a:ext>
            </a:extLst>
          </p:cNvPr>
          <p:cNvCxnSpPr>
            <a:cxnSpLocks/>
          </p:cNvCxnSpPr>
          <p:nvPr/>
        </p:nvCxnSpPr>
        <p:spPr>
          <a:xfrm flipV="1">
            <a:off x="8935936" y="4329374"/>
            <a:ext cx="0" cy="192046"/>
          </a:xfrm>
          <a:prstGeom prst="line">
            <a:avLst/>
          </a:prstGeom>
          <a:ln w="15875">
            <a:solidFill>
              <a:srgbClr val="009BA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FC0532BF-16F3-9F3D-C0D2-9A4A321ADAC5}"/>
              </a:ext>
            </a:extLst>
          </p:cNvPr>
          <p:cNvCxnSpPr>
            <a:cxnSpLocks/>
          </p:cNvCxnSpPr>
          <p:nvPr/>
        </p:nvCxnSpPr>
        <p:spPr>
          <a:xfrm>
            <a:off x="5477992" y="4446590"/>
            <a:ext cx="0" cy="69046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21" name="ZoneTexte 20">
            <a:extLst>
              <a:ext uri="{FF2B5EF4-FFF2-40B4-BE49-F238E27FC236}">
                <a16:creationId xmlns:a16="http://schemas.microsoft.com/office/drawing/2014/main" id="{F6FBCCEF-1BCB-85BA-C4EF-65B81B1733E4}"/>
              </a:ext>
            </a:extLst>
          </p:cNvPr>
          <p:cNvSpPr txBox="1"/>
          <p:nvPr/>
        </p:nvSpPr>
        <p:spPr>
          <a:xfrm>
            <a:off x="3319493" y="4613235"/>
            <a:ext cx="660221" cy="369332"/>
          </a:xfrm>
          <a:prstGeom prst="rect">
            <a:avLst/>
          </a:prstGeom>
          <a:noFill/>
        </p:spPr>
        <p:txBody>
          <a:bodyPr wrap="square" rtlCol="0">
            <a:spAutoFit/>
          </a:bodyPr>
          <a:lstStyle/>
          <a:p>
            <a:r>
              <a:rPr lang="fr-FR" b="1" dirty="0">
                <a:solidFill>
                  <a:srgbClr val="B5D9BA"/>
                </a:solidFill>
              </a:rPr>
              <a:t>2024</a:t>
            </a:r>
          </a:p>
        </p:txBody>
      </p:sp>
      <p:sp>
        <p:nvSpPr>
          <p:cNvPr id="24" name="ZoneTexte 23">
            <a:extLst>
              <a:ext uri="{FF2B5EF4-FFF2-40B4-BE49-F238E27FC236}">
                <a16:creationId xmlns:a16="http://schemas.microsoft.com/office/drawing/2014/main" id="{5B9E1915-D798-A04C-F677-2A6FC100054C}"/>
              </a:ext>
            </a:extLst>
          </p:cNvPr>
          <p:cNvSpPr txBox="1"/>
          <p:nvPr/>
        </p:nvSpPr>
        <p:spPr>
          <a:xfrm>
            <a:off x="7090046" y="4602585"/>
            <a:ext cx="660221" cy="369332"/>
          </a:xfrm>
          <a:prstGeom prst="rect">
            <a:avLst/>
          </a:prstGeom>
          <a:noFill/>
        </p:spPr>
        <p:txBody>
          <a:bodyPr wrap="square" rtlCol="0">
            <a:spAutoFit/>
          </a:bodyPr>
          <a:lstStyle/>
          <a:p>
            <a:r>
              <a:rPr lang="fr-FR" b="1" dirty="0">
                <a:solidFill>
                  <a:srgbClr val="B5D9BA"/>
                </a:solidFill>
              </a:rPr>
              <a:t>2025</a:t>
            </a:r>
          </a:p>
        </p:txBody>
      </p:sp>
      <p:cxnSp>
        <p:nvCxnSpPr>
          <p:cNvPr id="25" name="Connecteur droit 24">
            <a:extLst>
              <a:ext uri="{FF2B5EF4-FFF2-40B4-BE49-F238E27FC236}">
                <a16:creationId xmlns:a16="http://schemas.microsoft.com/office/drawing/2014/main" id="{B33F526D-F618-E5A9-EE84-A805866BE241}"/>
              </a:ext>
            </a:extLst>
          </p:cNvPr>
          <p:cNvCxnSpPr>
            <a:cxnSpLocks/>
          </p:cNvCxnSpPr>
          <p:nvPr/>
        </p:nvCxnSpPr>
        <p:spPr>
          <a:xfrm>
            <a:off x="9508125" y="4422194"/>
            <a:ext cx="0" cy="690465"/>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26" name="ZoneTexte 25">
            <a:extLst>
              <a:ext uri="{FF2B5EF4-FFF2-40B4-BE49-F238E27FC236}">
                <a16:creationId xmlns:a16="http://schemas.microsoft.com/office/drawing/2014/main" id="{010515C9-97B7-F38E-3472-B767EE82E1E2}"/>
              </a:ext>
            </a:extLst>
          </p:cNvPr>
          <p:cNvSpPr txBox="1"/>
          <p:nvPr/>
        </p:nvSpPr>
        <p:spPr>
          <a:xfrm>
            <a:off x="9896803" y="4612027"/>
            <a:ext cx="660221" cy="369332"/>
          </a:xfrm>
          <a:prstGeom prst="rect">
            <a:avLst/>
          </a:prstGeom>
          <a:noFill/>
        </p:spPr>
        <p:txBody>
          <a:bodyPr wrap="square" rtlCol="0">
            <a:spAutoFit/>
          </a:bodyPr>
          <a:lstStyle/>
          <a:p>
            <a:r>
              <a:rPr lang="fr-FR" b="1" dirty="0">
                <a:solidFill>
                  <a:srgbClr val="B5D9BA"/>
                </a:solidFill>
              </a:rPr>
              <a:t>2026</a:t>
            </a:r>
          </a:p>
        </p:txBody>
      </p:sp>
      <p:sp>
        <p:nvSpPr>
          <p:cNvPr id="6" name="Rectangle 5">
            <a:extLst>
              <a:ext uri="{FF2B5EF4-FFF2-40B4-BE49-F238E27FC236}">
                <a16:creationId xmlns:a16="http://schemas.microsoft.com/office/drawing/2014/main" id="{0426E73C-8F41-2A86-9888-46526C5ABE58}"/>
              </a:ext>
            </a:extLst>
          </p:cNvPr>
          <p:cNvSpPr/>
          <p:nvPr/>
        </p:nvSpPr>
        <p:spPr>
          <a:xfrm>
            <a:off x="8057169" y="5198060"/>
            <a:ext cx="1450956" cy="1040285"/>
          </a:xfrm>
          <a:prstGeom prst="rect">
            <a:avLst/>
          </a:prstGeom>
        </p:spPr>
        <p:txBody>
          <a:bodyPr wrap="square">
            <a:spAutoFit/>
          </a:bodyPr>
          <a:lstStyle/>
          <a:p>
            <a:pPr>
              <a:lnSpc>
                <a:spcPts val="1450"/>
              </a:lnSpc>
              <a:defRPr/>
            </a:pPr>
            <a:r>
              <a:rPr kumimoji="0" lang="fr-FR" sz="1200" b="1" i="1" u="none" strike="noStrike" kern="1200" cap="none" spc="0" normalizeH="0" baseline="0" noProof="0" dirty="0">
                <a:ln>
                  <a:noFill/>
                </a:ln>
                <a:solidFill>
                  <a:srgbClr val="008386"/>
                </a:solidFill>
                <a:effectLst/>
                <a:uLnTx/>
                <a:uFillTx/>
                <a:latin typeface="Arial Narrow" panose="020B0606020202030204" pitchFamily="34" charset="0"/>
                <a:ea typeface="Calibri" panose="020F0502020204030204" pitchFamily="34" charset="0"/>
                <a:cs typeface="Times New Roman" panose="02020603050405020304" pitchFamily="18" charset="0"/>
              </a:rPr>
              <a:t>Fin juin 2025 :</a:t>
            </a:r>
          </a:p>
          <a:p>
            <a:pPr marL="0" marR="0" lvl="0" indent="0" algn="l" defTabSz="914400" rtl="0" eaLnBrk="1" fontAlgn="auto" latinLnBrk="0" hangingPunct="1">
              <a:lnSpc>
                <a:spcPts val="145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rPr>
              <a:t>Délibération CCPDA de déclaration de projet</a:t>
            </a:r>
            <a:r>
              <a:rPr kumimoji="0" lang="fr-FR" sz="1200" i="0" u="none" strike="noStrike" kern="1200" cap="none" spc="0" normalizeH="0" baseline="0" noProof="0" dirty="0">
                <a:ln>
                  <a:noFill/>
                </a:ln>
                <a:solidFill>
                  <a:srgbClr val="004143"/>
                </a:solidFill>
                <a:effectLst/>
                <a:uLnTx/>
                <a:uFillTx/>
                <a:latin typeface="Arial Narrow" panose="020B0606020202030204" pitchFamily="34" charset="0"/>
                <a:ea typeface="Calibri" panose="020F0502020204030204" pitchFamily="34" charset="0"/>
                <a:cs typeface="Times New Roman" panose="02020603050405020304" pitchFamily="18" charset="0"/>
              </a:rPr>
              <a:t> + levée des réserves</a:t>
            </a:r>
          </a:p>
        </p:txBody>
      </p:sp>
      <p:cxnSp>
        <p:nvCxnSpPr>
          <p:cNvPr id="7" name="Connecteur droit 6">
            <a:extLst>
              <a:ext uri="{FF2B5EF4-FFF2-40B4-BE49-F238E27FC236}">
                <a16:creationId xmlns:a16="http://schemas.microsoft.com/office/drawing/2014/main" id="{7DDE7BD8-50D9-D909-D851-4F9B8E965173}"/>
              </a:ext>
            </a:extLst>
          </p:cNvPr>
          <p:cNvCxnSpPr>
            <a:cxnSpLocks/>
          </p:cNvCxnSpPr>
          <p:nvPr/>
        </p:nvCxnSpPr>
        <p:spPr>
          <a:xfrm flipV="1">
            <a:off x="8551393" y="5023703"/>
            <a:ext cx="0" cy="174357"/>
          </a:xfrm>
          <a:prstGeom prst="line">
            <a:avLst/>
          </a:prstGeom>
          <a:ln w="15875">
            <a:solidFill>
              <a:srgbClr val="009BA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33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5B10710F-D8F0-CF8D-D187-E530C06D7739}"/>
              </a:ext>
            </a:extLst>
          </p:cNvPr>
          <p:cNvSpPr>
            <a:spLocks noGrp="1"/>
          </p:cNvSpPr>
          <p:nvPr>
            <p:ph idx="1"/>
          </p:nvPr>
        </p:nvSpPr>
        <p:spPr>
          <a:xfrm>
            <a:off x="742396" y="1219201"/>
            <a:ext cx="11582400" cy="5638799"/>
          </a:xfrm>
        </p:spPr>
        <p:txBody>
          <a:bodyPr>
            <a:normAutofit fontScale="77500" lnSpcReduction="20000"/>
          </a:bodyPr>
          <a:lstStyle/>
          <a:p>
            <a:pPr marL="0" indent="0">
              <a:buNone/>
            </a:pPr>
            <a:r>
              <a:rPr lang="fr-FR" b="1" dirty="0"/>
              <a:t>PARTIE 1 – La concertation MECDU</a:t>
            </a:r>
          </a:p>
          <a:p>
            <a:pPr marL="971550" lvl="1" indent="-514350">
              <a:buFont typeface="+mj-lt"/>
              <a:buAutoNum type="arabicPeriod"/>
            </a:pPr>
            <a:r>
              <a:rPr lang="fr-FR" dirty="0"/>
              <a:t>Le cadre règlementaire et l’objet du bilan de concertation</a:t>
            </a:r>
          </a:p>
          <a:p>
            <a:pPr marL="971550" lvl="1" indent="-514350">
              <a:buFont typeface="+mj-lt"/>
              <a:buAutoNum type="arabicPeriod"/>
            </a:pPr>
            <a:r>
              <a:rPr lang="fr-FR" dirty="0"/>
              <a:t>Le dispositif de participation</a:t>
            </a:r>
          </a:p>
          <a:p>
            <a:pPr marL="0" indent="0">
              <a:buNone/>
            </a:pPr>
            <a:r>
              <a:rPr lang="fr-FR" b="1" dirty="0"/>
              <a:t>PARTIE 2 – Analyse quantitative des expressions émises</a:t>
            </a:r>
          </a:p>
          <a:p>
            <a:pPr marL="971550" lvl="1" indent="-514350">
              <a:buFont typeface="+mj-lt"/>
              <a:buAutoNum type="arabicPeriod"/>
            </a:pPr>
            <a:r>
              <a:rPr lang="fr-FR" dirty="0"/>
              <a:t>La participation du public</a:t>
            </a:r>
          </a:p>
          <a:p>
            <a:pPr marL="971550" lvl="1" indent="-514350">
              <a:buFont typeface="+mj-lt"/>
              <a:buAutoNum type="arabicPeriod"/>
            </a:pPr>
            <a:r>
              <a:rPr lang="fr-FR" dirty="0"/>
              <a:t>Les principaux thèmes abordés</a:t>
            </a:r>
          </a:p>
          <a:p>
            <a:pPr marL="0" indent="0">
              <a:buNone/>
            </a:pPr>
            <a:r>
              <a:rPr lang="fr-FR" b="1" dirty="0"/>
              <a:t>PARTIE 3 – Synthèse qualitative de l’expression du public</a:t>
            </a:r>
          </a:p>
          <a:p>
            <a:pPr marL="971550" lvl="1" indent="-514350">
              <a:buFont typeface="+mj-lt"/>
              <a:buAutoNum type="arabicPeriod"/>
            </a:pPr>
            <a:r>
              <a:rPr lang="fr-FR" dirty="0"/>
              <a:t>Le projet d’aménagement de la ZAC Axe 7</a:t>
            </a:r>
          </a:p>
          <a:p>
            <a:pPr marL="971550" lvl="1" indent="-514350">
              <a:buFont typeface="+mj-lt"/>
              <a:buAutoNum type="arabicPeriod"/>
            </a:pPr>
            <a:r>
              <a:rPr lang="fr-FR" dirty="0"/>
              <a:t>La préservation de l’environnement</a:t>
            </a:r>
          </a:p>
          <a:p>
            <a:pPr marL="971550" lvl="1" indent="-514350">
              <a:buFont typeface="+mj-lt"/>
              <a:buAutoNum type="arabicPeriod"/>
            </a:pPr>
            <a:r>
              <a:rPr lang="fr-FR" dirty="0"/>
              <a:t>La consommation foncière et lutte contre l’artificialisation des sols</a:t>
            </a:r>
          </a:p>
          <a:p>
            <a:pPr marL="971550" lvl="1" indent="-514350">
              <a:buFont typeface="+mj-lt"/>
              <a:buAutoNum type="arabicPeriod"/>
            </a:pPr>
            <a:r>
              <a:rPr lang="fr-FR" dirty="0"/>
              <a:t>La prise en compte du cadre de vie des riverains</a:t>
            </a:r>
          </a:p>
          <a:p>
            <a:pPr marL="971550" lvl="1" indent="-514350">
              <a:buFont typeface="+mj-lt"/>
              <a:buAutoNum type="arabicPeriod"/>
            </a:pPr>
            <a:r>
              <a:rPr lang="fr-FR" dirty="0"/>
              <a:t>La prévision du trafic</a:t>
            </a:r>
          </a:p>
          <a:p>
            <a:pPr marL="971550" lvl="1" indent="-514350">
              <a:buFont typeface="+mj-lt"/>
              <a:buAutoNum type="arabicPeriod"/>
            </a:pPr>
            <a:r>
              <a:rPr lang="fr-FR" dirty="0"/>
              <a:t>L’information détaillée présente dans le dossier de mise en compatibilité des PLU</a:t>
            </a:r>
          </a:p>
          <a:p>
            <a:pPr marL="0" indent="0">
              <a:buNone/>
            </a:pPr>
            <a:r>
              <a:rPr lang="fr-FR" b="1" dirty="0"/>
              <a:t>PARTIE 4 – Les enseignements du maître d’ouvrage</a:t>
            </a:r>
          </a:p>
          <a:p>
            <a:pPr marL="971550" lvl="1" indent="-514350">
              <a:buFont typeface="+mj-lt"/>
              <a:buAutoNum type="arabicPeriod"/>
            </a:pPr>
            <a:r>
              <a:rPr lang="fr-FR" dirty="0"/>
              <a:t>Une majorité de contributions dépasse l’objet propre de la concertation MECDU</a:t>
            </a:r>
          </a:p>
          <a:p>
            <a:pPr marL="971550" lvl="1" indent="-514350">
              <a:buFont typeface="+mj-lt"/>
              <a:buAutoNum type="arabicPeriod"/>
            </a:pPr>
            <a:r>
              <a:rPr lang="fr-FR" dirty="0"/>
              <a:t>Le thème de la consommation foncière : dénominateur commun des contributions</a:t>
            </a:r>
          </a:p>
          <a:p>
            <a:pPr marL="0" indent="0">
              <a:buNone/>
            </a:pPr>
            <a:r>
              <a:rPr lang="fr-FR" b="1" dirty="0"/>
              <a:t>PARTIE 5 – Les prochaines étapes</a:t>
            </a:r>
          </a:p>
          <a:p>
            <a:pPr marL="0" indent="0">
              <a:buNone/>
            </a:pPr>
            <a:r>
              <a:rPr lang="fr-FR" b="1" dirty="0"/>
              <a:t>Annexe</a:t>
            </a:r>
          </a:p>
          <a:p>
            <a:pPr marL="971550" lvl="1" indent="-514350">
              <a:buFont typeface="+mj-lt"/>
              <a:buAutoNum type="arabicPeriod"/>
            </a:pPr>
            <a:r>
              <a:rPr lang="fr-FR" dirty="0"/>
              <a:t>Arrêté préfectoral de l’ouverture de la concertation</a:t>
            </a:r>
          </a:p>
        </p:txBody>
      </p:sp>
      <p:sp>
        <p:nvSpPr>
          <p:cNvPr id="7" name="Titre 6">
            <a:extLst>
              <a:ext uri="{FF2B5EF4-FFF2-40B4-BE49-F238E27FC236}">
                <a16:creationId xmlns:a16="http://schemas.microsoft.com/office/drawing/2014/main" id="{4E1D64BB-22CA-FD2C-610D-F3B3EC6CA816}"/>
              </a:ext>
            </a:extLst>
          </p:cNvPr>
          <p:cNvSpPr>
            <a:spLocks noGrp="1"/>
          </p:cNvSpPr>
          <p:nvPr>
            <p:ph type="title"/>
          </p:nvPr>
        </p:nvSpPr>
        <p:spPr/>
        <p:txBody>
          <a:bodyPr/>
          <a:lstStyle/>
          <a:p>
            <a:r>
              <a:rPr lang="fr-FR" dirty="0"/>
              <a:t>Sommaire</a:t>
            </a:r>
          </a:p>
        </p:txBody>
      </p:sp>
    </p:spTree>
    <p:extLst>
      <p:ext uri="{BB962C8B-B14F-4D97-AF65-F5344CB8AC3E}">
        <p14:creationId xmlns:p14="http://schemas.microsoft.com/office/powerpoint/2010/main" val="68350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1 – La concertation MECDU</a:t>
            </a:r>
          </a:p>
        </p:txBody>
      </p:sp>
      <p:sp>
        <p:nvSpPr>
          <p:cNvPr id="4" name="ZoneTexte 3">
            <a:extLst>
              <a:ext uri="{FF2B5EF4-FFF2-40B4-BE49-F238E27FC236}">
                <a16:creationId xmlns:a16="http://schemas.microsoft.com/office/drawing/2014/main" id="{BF8E8B26-E2A4-F5B1-6738-F4A5E4DAB962}"/>
              </a:ext>
            </a:extLst>
          </p:cNvPr>
          <p:cNvSpPr txBox="1"/>
          <p:nvPr/>
        </p:nvSpPr>
        <p:spPr>
          <a:xfrm>
            <a:off x="286871" y="1344706"/>
            <a:ext cx="8722658" cy="369332"/>
          </a:xfrm>
          <a:prstGeom prst="rect">
            <a:avLst/>
          </a:prstGeom>
          <a:noFill/>
        </p:spPr>
        <p:txBody>
          <a:bodyPr wrap="square" rtlCol="0">
            <a:spAutoFit/>
          </a:bodyPr>
          <a:lstStyle/>
          <a:p>
            <a:r>
              <a:rPr lang="fr-FR" b="1" u="sng" dirty="0"/>
              <a:t>1) Le cadre règlementaire et l’objet du bilan de la concertation</a:t>
            </a:r>
          </a:p>
        </p:txBody>
      </p:sp>
      <p:sp>
        <p:nvSpPr>
          <p:cNvPr id="5" name="ZoneTexte 4">
            <a:extLst>
              <a:ext uri="{FF2B5EF4-FFF2-40B4-BE49-F238E27FC236}">
                <a16:creationId xmlns:a16="http://schemas.microsoft.com/office/drawing/2014/main" id="{7122418F-111E-26CB-B90A-DC50A5847166}"/>
              </a:ext>
            </a:extLst>
          </p:cNvPr>
          <p:cNvSpPr txBox="1"/>
          <p:nvPr/>
        </p:nvSpPr>
        <p:spPr>
          <a:xfrm>
            <a:off x="134472" y="1872715"/>
            <a:ext cx="5764306" cy="4247317"/>
          </a:xfrm>
          <a:prstGeom prst="rect">
            <a:avLst/>
          </a:prstGeom>
          <a:noFill/>
        </p:spPr>
        <p:txBody>
          <a:bodyPr wrap="square" rtlCol="0">
            <a:spAutoFit/>
          </a:bodyPr>
          <a:lstStyle/>
          <a:p>
            <a:pPr algn="just"/>
            <a:r>
              <a:rPr lang="fr-FR" b="1" dirty="0"/>
              <a:t>Du 10 au 24 juin 2024</a:t>
            </a:r>
            <a:r>
              <a:rPr lang="fr-FR" dirty="0"/>
              <a:t>, dans le cadre du projet d’aménagement du parc d’activités Axe 7 et conformément à l’article L103-2 du Code de l’urbanisme, la communauté de communes Porte de </a:t>
            </a:r>
            <a:r>
              <a:rPr lang="fr-FR" dirty="0" err="1"/>
              <a:t>DrômArdèche</a:t>
            </a:r>
            <a:r>
              <a:rPr lang="fr-FR" dirty="0"/>
              <a:t>, sous l’égide de la Préfecture de la Drôme, a organisé une concertation portant sur la mise en compatibilité des documents d’urbanisme (MECDU) des communes de Saint-Rambert-d’Albon et d’Anneyron.</a:t>
            </a:r>
          </a:p>
          <a:p>
            <a:pPr algn="just"/>
            <a:endParaRPr lang="fr-FR" dirty="0"/>
          </a:p>
          <a:p>
            <a:pPr algn="just"/>
            <a:r>
              <a:rPr lang="fr-FR" dirty="0"/>
              <a:t>Dans le domaine de l’aménagement, en France, les documents d’urbanisme sont des documents publics qui encadrent l’aménagement et l’urbanisme à l’échelle d’un territoire, ici la commune. Dans ce cas précis, la mise en compatibilité concerne les deux plans locaux d’urbanisme (PLU) des communes de Saint-Rambert-d’Albon et d’Anneyron dont la modification sera nécessaire pour la réalisation du parc d’activités Axe 7.</a:t>
            </a:r>
          </a:p>
        </p:txBody>
      </p:sp>
      <p:sp>
        <p:nvSpPr>
          <p:cNvPr id="6" name="ZoneTexte 5">
            <a:extLst>
              <a:ext uri="{FF2B5EF4-FFF2-40B4-BE49-F238E27FC236}">
                <a16:creationId xmlns:a16="http://schemas.microsoft.com/office/drawing/2014/main" id="{C1281AB8-746C-4566-70EC-A71A876A7439}"/>
              </a:ext>
            </a:extLst>
          </p:cNvPr>
          <p:cNvSpPr txBox="1"/>
          <p:nvPr/>
        </p:nvSpPr>
        <p:spPr>
          <a:xfrm>
            <a:off x="6293222" y="1426933"/>
            <a:ext cx="5764306" cy="2585323"/>
          </a:xfrm>
          <a:prstGeom prst="rect">
            <a:avLst/>
          </a:prstGeom>
          <a:noFill/>
        </p:spPr>
        <p:txBody>
          <a:bodyPr wrap="square" rtlCol="0">
            <a:spAutoFit/>
          </a:bodyPr>
          <a:lstStyle/>
          <a:p>
            <a:pPr algn="just"/>
            <a:r>
              <a:rPr lang="fr-FR" dirty="0"/>
              <a:t>Les objectifs et modalités de la concertation ont été fixées par l’arrêté préfectoral n°26-2024-05-21-00005 du 21 mai 2024.</a:t>
            </a:r>
          </a:p>
          <a:p>
            <a:pPr algn="just"/>
            <a:endParaRPr lang="fr-FR" dirty="0"/>
          </a:p>
          <a:p>
            <a:pPr algn="just"/>
            <a:r>
              <a:rPr lang="fr-FR" dirty="0"/>
              <a:t>Le présent document présente le bilan de cette concertation en abordant l’analyse quantitative et qualitative des contributions reçues, les enseignements du maître d’ouvrage et les prochaines étapes du projet.</a:t>
            </a:r>
            <a:r>
              <a:rPr lang="fr-FR" sz="1800" dirty="0"/>
              <a:t> Ce bilan a vocation à restituer l’ensemble de ces observations émises par le public et à en dresser une synthèse et des enseignements.</a:t>
            </a:r>
          </a:p>
        </p:txBody>
      </p:sp>
      <p:pic>
        <p:nvPicPr>
          <p:cNvPr id="3" name="Image 2">
            <a:extLst>
              <a:ext uri="{FF2B5EF4-FFF2-40B4-BE49-F238E27FC236}">
                <a16:creationId xmlns:a16="http://schemas.microsoft.com/office/drawing/2014/main" id="{5A65651E-BAE7-8A87-715D-228C9DD31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779" y="4002149"/>
            <a:ext cx="3705191" cy="2855851"/>
          </a:xfrm>
          <a:prstGeom prst="rect">
            <a:avLst/>
          </a:prstGeom>
          <a:ln>
            <a:noFill/>
          </a:ln>
          <a:effectLst>
            <a:softEdge rad="112500"/>
          </a:effectLst>
        </p:spPr>
      </p:pic>
    </p:spTree>
    <p:extLst>
      <p:ext uri="{BB962C8B-B14F-4D97-AF65-F5344CB8AC3E}">
        <p14:creationId xmlns:p14="http://schemas.microsoft.com/office/powerpoint/2010/main" val="171863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1 – La concertation MECDU</a:t>
            </a:r>
          </a:p>
        </p:txBody>
      </p:sp>
      <p:sp>
        <p:nvSpPr>
          <p:cNvPr id="4" name="ZoneTexte 3">
            <a:extLst>
              <a:ext uri="{FF2B5EF4-FFF2-40B4-BE49-F238E27FC236}">
                <a16:creationId xmlns:a16="http://schemas.microsoft.com/office/drawing/2014/main" id="{BF8E8B26-E2A4-F5B1-6738-F4A5E4DAB962}"/>
              </a:ext>
            </a:extLst>
          </p:cNvPr>
          <p:cNvSpPr txBox="1"/>
          <p:nvPr/>
        </p:nvSpPr>
        <p:spPr>
          <a:xfrm>
            <a:off x="286871" y="1344706"/>
            <a:ext cx="8722658" cy="369332"/>
          </a:xfrm>
          <a:prstGeom prst="rect">
            <a:avLst/>
          </a:prstGeom>
          <a:noFill/>
        </p:spPr>
        <p:txBody>
          <a:bodyPr wrap="square" rtlCol="0">
            <a:spAutoFit/>
          </a:bodyPr>
          <a:lstStyle/>
          <a:p>
            <a:r>
              <a:rPr lang="fr-FR" b="1" u="sng" dirty="0"/>
              <a:t>2) Le dispositif de participation</a:t>
            </a:r>
          </a:p>
        </p:txBody>
      </p:sp>
      <p:sp>
        <p:nvSpPr>
          <p:cNvPr id="5" name="ZoneTexte 4">
            <a:extLst>
              <a:ext uri="{FF2B5EF4-FFF2-40B4-BE49-F238E27FC236}">
                <a16:creationId xmlns:a16="http://schemas.microsoft.com/office/drawing/2014/main" id="{7122418F-111E-26CB-B90A-DC50A5847166}"/>
              </a:ext>
            </a:extLst>
          </p:cNvPr>
          <p:cNvSpPr txBox="1"/>
          <p:nvPr/>
        </p:nvSpPr>
        <p:spPr>
          <a:xfrm>
            <a:off x="286871" y="1674377"/>
            <a:ext cx="5764306" cy="4770537"/>
          </a:xfrm>
          <a:prstGeom prst="rect">
            <a:avLst/>
          </a:prstGeom>
          <a:noFill/>
        </p:spPr>
        <p:txBody>
          <a:bodyPr wrap="square" rtlCol="0">
            <a:spAutoFit/>
          </a:bodyPr>
          <a:lstStyle/>
          <a:p>
            <a:pPr algn="just"/>
            <a:r>
              <a:rPr lang="fr-FR" sz="1600" dirty="0"/>
              <a:t>Cette concertation a permis au public d’accéder à l’ensemble des informations relatives aux mises en compatibilité des PLU d’Anneyron et de Saint-Rambert-d’Albon dans le cadre du projet d’aménagement du Parc d’Activités Axe 7. Les modalités de cette concertation ont été fixées par l’arrêté préfectoral du 21 mai 2024. </a:t>
            </a:r>
          </a:p>
          <a:p>
            <a:pPr algn="just"/>
            <a:r>
              <a:rPr lang="fr-FR" sz="1600" dirty="0"/>
              <a:t>Durant la période de concertation du 10 au 24 juin 2024, le dossier de consultation, ainsi que l’arrêté préfectoral, ont été consultables :</a:t>
            </a:r>
          </a:p>
          <a:p>
            <a:pPr marL="742950" lvl="1" indent="-285750" algn="just">
              <a:buFont typeface="Arial" panose="020B0604020202020204" pitchFamily="34" charset="0"/>
              <a:buChar char="•"/>
            </a:pPr>
            <a:r>
              <a:rPr lang="fr-FR" sz="1600" dirty="0"/>
              <a:t>Aux heures d’ouverture du public dans les locaux de la mairie d’Anneyron, de la mairie de Saint-Rambert-d’Albon et du siège de la communauté de communes Porte de </a:t>
            </a:r>
            <a:r>
              <a:rPr lang="fr-FR" sz="1600" dirty="0" err="1"/>
              <a:t>DrômArdèche</a:t>
            </a:r>
            <a:r>
              <a:rPr lang="fr-FR" sz="1600" dirty="0"/>
              <a:t> à Saint-Vallier ;</a:t>
            </a:r>
          </a:p>
          <a:p>
            <a:pPr marL="742950" lvl="1" indent="-285750" algn="just">
              <a:buFont typeface="Arial" panose="020B0604020202020204" pitchFamily="34" charset="0"/>
              <a:buChar char="•"/>
            </a:pPr>
            <a:r>
              <a:rPr lang="fr-FR" sz="1600" dirty="0"/>
              <a:t>Sur les sites internet de la commune d’Anneyron, de Saint-Rambert-d’Albon, de la communauté de communes Porte de </a:t>
            </a:r>
            <a:r>
              <a:rPr lang="fr-FR" sz="1600" dirty="0" err="1"/>
              <a:t>DrômArdèche</a:t>
            </a:r>
            <a:r>
              <a:rPr lang="fr-FR" sz="1600" dirty="0"/>
              <a:t> et du SCoT des Rives du Rhône.</a:t>
            </a:r>
          </a:p>
          <a:p>
            <a:pPr algn="just"/>
            <a:r>
              <a:rPr lang="fr-FR" sz="1600" dirty="0"/>
              <a:t>Le site internet de la communauté de communes Porte de </a:t>
            </a:r>
            <a:r>
              <a:rPr lang="fr-FR" sz="1600" dirty="0" err="1"/>
              <a:t>DrômArdèche</a:t>
            </a:r>
            <a:r>
              <a:rPr lang="fr-FR" sz="1600" dirty="0"/>
              <a:t> a fait l’objet d’en moyenne </a:t>
            </a:r>
            <a:r>
              <a:rPr lang="fr-FR" sz="1600" b="1" dirty="0"/>
              <a:t>247,9 visites par jour sur la période de la concertation, contre 268,3 pour le mois de mai</a:t>
            </a:r>
            <a:r>
              <a:rPr lang="fr-FR" sz="1600" dirty="0"/>
              <a:t>. La page dédiée à la concertation MECDU a elle reçu </a:t>
            </a:r>
            <a:r>
              <a:rPr lang="fr-FR" sz="1600" b="1" dirty="0"/>
              <a:t>2,13 visites par jour </a:t>
            </a:r>
            <a:r>
              <a:rPr lang="fr-FR" sz="1600" dirty="0"/>
              <a:t>en moyenne, ce qui montre un intérêt très relatif de la population pour cette concertation.</a:t>
            </a:r>
          </a:p>
        </p:txBody>
      </p:sp>
      <p:sp>
        <p:nvSpPr>
          <p:cNvPr id="7" name="ZoneTexte 6">
            <a:extLst>
              <a:ext uri="{FF2B5EF4-FFF2-40B4-BE49-F238E27FC236}">
                <a16:creationId xmlns:a16="http://schemas.microsoft.com/office/drawing/2014/main" id="{0F645927-5C5F-693A-36DF-D202446F36B8}"/>
              </a:ext>
            </a:extLst>
          </p:cNvPr>
          <p:cNvSpPr txBox="1"/>
          <p:nvPr/>
        </p:nvSpPr>
        <p:spPr>
          <a:xfrm>
            <a:off x="6096000" y="1697888"/>
            <a:ext cx="5764306" cy="4031873"/>
          </a:xfrm>
          <a:prstGeom prst="rect">
            <a:avLst/>
          </a:prstGeom>
          <a:noFill/>
        </p:spPr>
        <p:txBody>
          <a:bodyPr wrap="square" rtlCol="0">
            <a:spAutoFit/>
          </a:bodyPr>
          <a:lstStyle/>
          <a:p>
            <a:pPr algn="just"/>
            <a:r>
              <a:rPr lang="fr-FR" sz="1600" dirty="0"/>
              <a:t>Par ailleurs, des registres papiers permettant à chacun de consigner ses observations ou propositions ont été mis à disposition du public dans chaque lieu de mise à disposition du dossier de concertation durant les heures d’ouverture. Le public a également pu formuler ses observations en remplissant le formulaire disponible sur le site internet de la communauté de communes Porte de </a:t>
            </a:r>
            <a:r>
              <a:rPr lang="fr-FR" sz="1600" dirty="0" err="1"/>
              <a:t>DrômArdèche</a:t>
            </a:r>
            <a:r>
              <a:rPr lang="fr-FR" sz="1600" dirty="0"/>
              <a:t> ou en les adressant par voie postale à l’adresse du siège de la communauté de communes Porte de </a:t>
            </a:r>
            <a:r>
              <a:rPr lang="fr-FR" sz="1600" dirty="0" err="1"/>
              <a:t>DrômArdèche</a:t>
            </a:r>
            <a:r>
              <a:rPr lang="fr-FR" sz="1600" dirty="0"/>
              <a:t>.</a:t>
            </a:r>
          </a:p>
          <a:p>
            <a:pPr algn="just"/>
            <a:endParaRPr lang="fr-FR" sz="1600" dirty="0"/>
          </a:p>
          <a:p>
            <a:pPr algn="just"/>
            <a:r>
              <a:rPr lang="fr-FR" sz="1600" dirty="0"/>
              <a:t>L’information a également été transmise via les panneaux lumineux des communes d’Anneyron et de Saint-Rambert-d’Albon pendant toute la durée de la concertation. </a:t>
            </a:r>
          </a:p>
          <a:p>
            <a:pPr algn="just"/>
            <a:endParaRPr lang="fr-FR" sz="1600" dirty="0"/>
          </a:p>
          <a:p>
            <a:pPr algn="just"/>
            <a:r>
              <a:rPr lang="fr-FR" sz="1600" b="1" dirty="0"/>
              <a:t>L’ensemble de ces canaux ont permis de diffuser largement l’information auprès du public.</a:t>
            </a:r>
            <a:endParaRPr lang="fr-FR" sz="1600" dirty="0"/>
          </a:p>
          <a:p>
            <a:pPr algn="just"/>
            <a:endParaRPr lang="fr-FR" sz="1600" dirty="0"/>
          </a:p>
        </p:txBody>
      </p:sp>
    </p:spTree>
    <p:extLst>
      <p:ext uri="{BB962C8B-B14F-4D97-AF65-F5344CB8AC3E}">
        <p14:creationId xmlns:p14="http://schemas.microsoft.com/office/powerpoint/2010/main" val="268089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2 – Analyse quantitative des expressions émises </a:t>
            </a:r>
          </a:p>
        </p:txBody>
      </p:sp>
      <p:sp>
        <p:nvSpPr>
          <p:cNvPr id="4" name="ZoneTexte 3">
            <a:extLst>
              <a:ext uri="{FF2B5EF4-FFF2-40B4-BE49-F238E27FC236}">
                <a16:creationId xmlns:a16="http://schemas.microsoft.com/office/drawing/2014/main" id="{BF8E8B26-E2A4-F5B1-6738-F4A5E4DAB962}"/>
              </a:ext>
            </a:extLst>
          </p:cNvPr>
          <p:cNvSpPr txBox="1"/>
          <p:nvPr/>
        </p:nvSpPr>
        <p:spPr>
          <a:xfrm>
            <a:off x="206189" y="1328556"/>
            <a:ext cx="8722658" cy="369332"/>
          </a:xfrm>
          <a:prstGeom prst="rect">
            <a:avLst/>
          </a:prstGeom>
          <a:noFill/>
        </p:spPr>
        <p:txBody>
          <a:bodyPr wrap="square" rtlCol="0">
            <a:spAutoFit/>
          </a:bodyPr>
          <a:lstStyle/>
          <a:p>
            <a:r>
              <a:rPr lang="fr-FR" b="1" u="sng" dirty="0"/>
              <a:t>1) La participation du public</a:t>
            </a:r>
          </a:p>
        </p:txBody>
      </p:sp>
      <p:sp>
        <p:nvSpPr>
          <p:cNvPr id="5" name="ZoneTexte 4">
            <a:extLst>
              <a:ext uri="{FF2B5EF4-FFF2-40B4-BE49-F238E27FC236}">
                <a16:creationId xmlns:a16="http://schemas.microsoft.com/office/drawing/2014/main" id="{7122418F-111E-26CB-B90A-DC50A5847166}"/>
              </a:ext>
            </a:extLst>
          </p:cNvPr>
          <p:cNvSpPr txBox="1"/>
          <p:nvPr/>
        </p:nvSpPr>
        <p:spPr>
          <a:xfrm>
            <a:off x="206188" y="1697888"/>
            <a:ext cx="7697693" cy="2862322"/>
          </a:xfrm>
          <a:prstGeom prst="rect">
            <a:avLst/>
          </a:prstGeom>
          <a:noFill/>
        </p:spPr>
        <p:txBody>
          <a:bodyPr wrap="square" rtlCol="0">
            <a:spAutoFit/>
          </a:bodyPr>
          <a:lstStyle/>
          <a:p>
            <a:pPr algn="just"/>
            <a:r>
              <a:rPr lang="fr-FR" dirty="0"/>
              <a:t>Pendant toute la durée de la concertation, du 10 au 24 juin 2024, ce sont </a:t>
            </a:r>
            <a:r>
              <a:rPr lang="fr-FR" b="1" dirty="0"/>
              <a:t>au total 4 contributions</a:t>
            </a:r>
            <a:r>
              <a:rPr lang="fr-FR" dirty="0"/>
              <a:t> qui ont été émises par différents types d’acteurs. Ces contributions comptabilisent 15 avis. Ainsi, chaque contribution contient en moyenne 3,75 avis portant sur des thématiques différentes.</a:t>
            </a:r>
          </a:p>
          <a:p>
            <a:pPr algn="just"/>
            <a:endParaRPr lang="fr-FR" b="1" dirty="0"/>
          </a:p>
          <a:p>
            <a:pPr algn="just"/>
            <a:r>
              <a:rPr lang="fr-FR" dirty="0"/>
              <a:t>Les contributions proviennent à 75% des registres papiers présents en Mairie de Saint-Rambert-d’Albon et d’Anneyron. 1 contribution seulement a été récoltée sur le site internet de la communauté de communes Porte de </a:t>
            </a:r>
            <a:r>
              <a:rPr lang="fr-FR" dirty="0" err="1"/>
              <a:t>DrômArdèche</a:t>
            </a:r>
            <a:r>
              <a:rPr lang="fr-FR" dirty="0"/>
              <a:t>.</a:t>
            </a:r>
          </a:p>
          <a:p>
            <a:pPr algn="just"/>
            <a:endParaRPr lang="fr-FR" dirty="0"/>
          </a:p>
          <a:p>
            <a:pPr lvl="1" algn="just"/>
            <a:endParaRPr lang="fr-FR" dirty="0"/>
          </a:p>
        </p:txBody>
      </p:sp>
      <p:sp>
        <p:nvSpPr>
          <p:cNvPr id="7" name="ZoneTexte 6">
            <a:extLst>
              <a:ext uri="{FF2B5EF4-FFF2-40B4-BE49-F238E27FC236}">
                <a16:creationId xmlns:a16="http://schemas.microsoft.com/office/drawing/2014/main" id="{0F645927-5C5F-693A-36DF-D202446F36B8}"/>
              </a:ext>
            </a:extLst>
          </p:cNvPr>
          <p:cNvSpPr txBox="1"/>
          <p:nvPr/>
        </p:nvSpPr>
        <p:spPr>
          <a:xfrm>
            <a:off x="7903882" y="1193089"/>
            <a:ext cx="4201459" cy="2677656"/>
          </a:xfrm>
          <a:prstGeom prst="rect">
            <a:avLst/>
          </a:prstGeom>
          <a:solidFill>
            <a:schemeClr val="accent4">
              <a:lumMod val="60000"/>
              <a:lumOff val="40000"/>
            </a:schemeClr>
          </a:solidFill>
        </p:spPr>
        <p:txBody>
          <a:bodyPr wrap="square" rtlCol="0">
            <a:spAutoFit/>
          </a:bodyPr>
          <a:lstStyle/>
          <a:p>
            <a:pPr algn="just"/>
            <a:r>
              <a:rPr lang="fr-FR" sz="1400" b="1" u="sng" dirty="0"/>
              <a:t>Rappel :</a:t>
            </a:r>
          </a:p>
          <a:p>
            <a:pPr marL="285750" indent="-285750" algn="just">
              <a:buFont typeface="Arial" panose="020B0604020202020204" pitchFamily="34" charset="0"/>
              <a:buChar char="•"/>
            </a:pPr>
            <a:r>
              <a:rPr lang="fr-FR" sz="1400" dirty="0"/>
              <a:t>1 contribution peut contenir plusieurs avis, portant sur un ou plusieurs thèmes.</a:t>
            </a:r>
          </a:p>
          <a:p>
            <a:pPr marL="285750" indent="-285750" algn="just">
              <a:buFont typeface="Arial" panose="020B0604020202020204" pitchFamily="34" charset="0"/>
              <a:buChar char="•"/>
            </a:pPr>
            <a:r>
              <a:rPr lang="fr-FR" sz="1400" dirty="0"/>
              <a:t>1 contribution peut être émise par 1 ou plusieurs contributeurs.</a:t>
            </a:r>
          </a:p>
          <a:p>
            <a:pPr marL="285750" indent="-285750" algn="just">
              <a:buFont typeface="Arial" panose="020B0604020202020204" pitchFamily="34" charset="0"/>
              <a:buChar char="•"/>
            </a:pPr>
            <a:r>
              <a:rPr lang="fr-FR" sz="1400" dirty="0"/>
              <a:t>1 contributeur est une personne physique ou morale ayant émis au moins une contribution.</a:t>
            </a:r>
          </a:p>
          <a:p>
            <a:pPr marL="285750" indent="-285750" algn="just">
              <a:buFont typeface="Arial" panose="020B0604020202020204" pitchFamily="34" charset="0"/>
              <a:buChar char="•"/>
            </a:pPr>
            <a:r>
              <a:rPr lang="fr-FR" sz="1400" dirty="0"/>
              <a:t>1 contributeur peut avoir émis plusieurs contributions via plusieurs canaux.</a:t>
            </a:r>
          </a:p>
          <a:p>
            <a:pPr marL="285750" indent="-285750" algn="just">
              <a:buFont typeface="Arial" panose="020B0604020202020204" pitchFamily="34" charset="0"/>
              <a:buChar char="•"/>
            </a:pPr>
            <a:r>
              <a:rPr lang="fr-FR" sz="1400" dirty="0"/>
              <a:t>Dans le cas où 1 même contributeur exprime plusieurs fois une même contribution, celle-ci n’est comptabilisée qu’une seule fois.</a:t>
            </a:r>
          </a:p>
        </p:txBody>
      </p:sp>
      <p:pic>
        <p:nvPicPr>
          <p:cNvPr id="6" name="Graphique 5" descr="Avertissement">
            <a:extLst>
              <a:ext uri="{FF2B5EF4-FFF2-40B4-BE49-F238E27FC236}">
                <a16:creationId xmlns:a16="http://schemas.microsoft.com/office/drawing/2014/main" id="{EFEFFD0D-DA36-02E0-F92E-E3E9A24732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48141" y="821909"/>
            <a:ext cx="457200" cy="457200"/>
          </a:xfrm>
          <a:prstGeom prst="rect">
            <a:avLst/>
          </a:prstGeom>
        </p:spPr>
      </p:pic>
      <p:sp>
        <p:nvSpPr>
          <p:cNvPr id="9" name="ZoneTexte 8">
            <a:extLst>
              <a:ext uri="{FF2B5EF4-FFF2-40B4-BE49-F238E27FC236}">
                <a16:creationId xmlns:a16="http://schemas.microsoft.com/office/drawing/2014/main" id="{B73F1667-91BA-D0A8-C69F-28ACAB56EE6D}"/>
              </a:ext>
            </a:extLst>
          </p:cNvPr>
          <p:cNvSpPr txBox="1"/>
          <p:nvPr/>
        </p:nvSpPr>
        <p:spPr>
          <a:xfrm>
            <a:off x="5308601" y="3972987"/>
            <a:ext cx="6677210" cy="923330"/>
          </a:xfrm>
          <a:prstGeom prst="rect">
            <a:avLst/>
          </a:prstGeom>
          <a:noFill/>
        </p:spPr>
        <p:txBody>
          <a:bodyPr wrap="square" rtlCol="0">
            <a:spAutoFit/>
          </a:bodyPr>
          <a:lstStyle/>
          <a:p>
            <a:pPr algn="just"/>
            <a:r>
              <a:rPr lang="fr-FR" dirty="0"/>
              <a:t>2 types d’acteurs ont déposé des contributions. Au total, ce sont 2 associations,1 groupement de 2 associations et 1 habitante de Saint-Rambert-d’Albon, qui se sont exprimées.</a:t>
            </a:r>
          </a:p>
        </p:txBody>
      </p:sp>
      <p:graphicFrame>
        <p:nvGraphicFramePr>
          <p:cNvPr id="10" name="Graphique 9">
            <a:extLst>
              <a:ext uri="{FF2B5EF4-FFF2-40B4-BE49-F238E27FC236}">
                <a16:creationId xmlns:a16="http://schemas.microsoft.com/office/drawing/2014/main" id="{D9D87883-F936-8C14-AE36-076E8B08B1AC}"/>
              </a:ext>
            </a:extLst>
          </p:cNvPr>
          <p:cNvGraphicFramePr>
            <a:graphicFrameLocks/>
          </p:cNvGraphicFramePr>
          <p:nvPr>
            <p:extLst>
              <p:ext uri="{D42A27DB-BD31-4B8C-83A1-F6EECF244321}">
                <p14:modId xmlns:p14="http://schemas.microsoft.com/office/powerpoint/2010/main" val="26062088"/>
              </p:ext>
            </p:extLst>
          </p:nvPr>
        </p:nvGraphicFramePr>
        <p:xfrm>
          <a:off x="206187" y="4086985"/>
          <a:ext cx="4568190" cy="2647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E5287132-ADD3-60E8-4C2A-7ECCCB57532A}"/>
              </a:ext>
            </a:extLst>
          </p:cNvPr>
          <p:cNvGraphicFramePr>
            <a:graphicFrameLocks/>
          </p:cNvGraphicFramePr>
          <p:nvPr>
            <p:extLst>
              <p:ext uri="{D42A27DB-BD31-4B8C-83A1-F6EECF244321}">
                <p14:modId xmlns:p14="http://schemas.microsoft.com/office/powerpoint/2010/main" val="191798146"/>
              </p:ext>
            </p:extLst>
          </p:nvPr>
        </p:nvGraphicFramePr>
        <p:xfrm>
          <a:off x="6397537" y="4952560"/>
          <a:ext cx="4772260" cy="1886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60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2 – Analyse quantitative des expressions émises </a:t>
            </a:r>
          </a:p>
        </p:txBody>
      </p:sp>
      <p:sp>
        <p:nvSpPr>
          <p:cNvPr id="4" name="ZoneTexte 3">
            <a:extLst>
              <a:ext uri="{FF2B5EF4-FFF2-40B4-BE49-F238E27FC236}">
                <a16:creationId xmlns:a16="http://schemas.microsoft.com/office/drawing/2014/main" id="{BF8E8B26-E2A4-F5B1-6738-F4A5E4DAB962}"/>
              </a:ext>
            </a:extLst>
          </p:cNvPr>
          <p:cNvSpPr txBox="1"/>
          <p:nvPr/>
        </p:nvSpPr>
        <p:spPr>
          <a:xfrm>
            <a:off x="206189" y="1157735"/>
            <a:ext cx="8722658" cy="369332"/>
          </a:xfrm>
          <a:prstGeom prst="rect">
            <a:avLst/>
          </a:prstGeom>
          <a:noFill/>
        </p:spPr>
        <p:txBody>
          <a:bodyPr wrap="square" rtlCol="0">
            <a:spAutoFit/>
          </a:bodyPr>
          <a:lstStyle/>
          <a:p>
            <a:r>
              <a:rPr lang="fr-FR" b="1" u="sng" dirty="0"/>
              <a:t>2) Les principaux thèmes abordés</a:t>
            </a:r>
          </a:p>
        </p:txBody>
      </p:sp>
      <p:sp>
        <p:nvSpPr>
          <p:cNvPr id="5" name="ZoneTexte 4">
            <a:extLst>
              <a:ext uri="{FF2B5EF4-FFF2-40B4-BE49-F238E27FC236}">
                <a16:creationId xmlns:a16="http://schemas.microsoft.com/office/drawing/2014/main" id="{7122418F-111E-26CB-B90A-DC50A5847166}"/>
              </a:ext>
            </a:extLst>
          </p:cNvPr>
          <p:cNvSpPr txBox="1"/>
          <p:nvPr/>
        </p:nvSpPr>
        <p:spPr>
          <a:xfrm>
            <a:off x="143934" y="1729444"/>
            <a:ext cx="7697693" cy="2308324"/>
          </a:xfrm>
          <a:prstGeom prst="rect">
            <a:avLst/>
          </a:prstGeom>
          <a:noFill/>
        </p:spPr>
        <p:txBody>
          <a:bodyPr wrap="square" rtlCol="0">
            <a:spAutoFit/>
          </a:bodyPr>
          <a:lstStyle/>
          <a:p>
            <a:pPr algn="just"/>
            <a:r>
              <a:rPr lang="fr-FR" dirty="0"/>
              <a:t>6 thèmes ont été identifiés parmi les 4 contributions, à savoir :</a:t>
            </a:r>
          </a:p>
          <a:p>
            <a:pPr marL="742950" lvl="1" indent="-285750" algn="just">
              <a:buFont typeface="Arial" panose="020B0604020202020204" pitchFamily="34" charset="0"/>
              <a:buChar char="•"/>
            </a:pPr>
            <a:r>
              <a:rPr lang="fr-FR" b="1" dirty="0"/>
              <a:t>Le projet d’aménagement du parc d’activités Axe 7 </a:t>
            </a:r>
            <a:r>
              <a:rPr lang="fr-FR" i="1" dirty="0"/>
              <a:t>(3 avis)</a:t>
            </a:r>
            <a:endParaRPr lang="fr-FR" b="1" dirty="0"/>
          </a:p>
          <a:p>
            <a:pPr marL="742950" lvl="1" indent="-285750" algn="just">
              <a:buFont typeface="Arial" panose="020B0604020202020204" pitchFamily="34" charset="0"/>
              <a:buChar char="•"/>
            </a:pPr>
            <a:r>
              <a:rPr lang="fr-FR" b="1" dirty="0"/>
              <a:t>La préservation de l’environnement </a:t>
            </a:r>
            <a:r>
              <a:rPr lang="fr-FR" i="1" dirty="0"/>
              <a:t>(3 avis) </a:t>
            </a:r>
            <a:endParaRPr lang="fr-FR" b="1" dirty="0"/>
          </a:p>
          <a:p>
            <a:pPr marL="742950" lvl="1" indent="-285750" algn="just">
              <a:buFont typeface="Arial" panose="020B0604020202020204" pitchFamily="34" charset="0"/>
              <a:buChar char="•"/>
            </a:pPr>
            <a:r>
              <a:rPr lang="fr-FR" b="1" dirty="0"/>
              <a:t>La consommation foncière et lutte contre l’artificialisation des sols </a:t>
            </a:r>
            <a:r>
              <a:rPr lang="fr-FR" i="1" dirty="0"/>
              <a:t>(4 avis) </a:t>
            </a:r>
            <a:endParaRPr lang="fr-FR" b="1" dirty="0"/>
          </a:p>
          <a:p>
            <a:pPr marL="742950" lvl="1" indent="-285750" algn="just">
              <a:buFont typeface="Arial" panose="020B0604020202020204" pitchFamily="34" charset="0"/>
              <a:buChar char="•"/>
            </a:pPr>
            <a:r>
              <a:rPr lang="fr-FR" b="1" dirty="0"/>
              <a:t>La prise en compte du cadre de vie des riverains </a:t>
            </a:r>
            <a:r>
              <a:rPr lang="fr-FR" i="1" dirty="0"/>
              <a:t>(1 avis) </a:t>
            </a:r>
            <a:endParaRPr lang="fr-FR" b="1" dirty="0"/>
          </a:p>
          <a:p>
            <a:pPr marL="742950" lvl="1" indent="-285750" algn="just">
              <a:buFont typeface="Arial" panose="020B0604020202020204" pitchFamily="34" charset="0"/>
              <a:buChar char="•"/>
            </a:pPr>
            <a:r>
              <a:rPr lang="fr-FR" b="1" dirty="0"/>
              <a:t>La prévision du trafic </a:t>
            </a:r>
            <a:r>
              <a:rPr lang="fr-FR" i="1" dirty="0"/>
              <a:t>(3 avis) </a:t>
            </a:r>
            <a:endParaRPr lang="fr-FR" b="1" dirty="0"/>
          </a:p>
          <a:p>
            <a:pPr marL="742950" lvl="1" indent="-285750" algn="just">
              <a:buFont typeface="Arial" panose="020B0604020202020204" pitchFamily="34" charset="0"/>
              <a:buChar char="•"/>
            </a:pPr>
            <a:r>
              <a:rPr lang="fr-FR" b="1" dirty="0"/>
              <a:t>L’information détaillée présente dans le dossier de mise en compatibilité des PLU </a:t>
            </a:r>
            <a:r>
              <a:rPr lang="fr-FR" dirty="0"/>
              <a:t>des communes de Saint-Rambert-d’Albon et d’Anneyron </a:t>
            </a:r>
            <a:r>
              <a:rPr lang="fr-FR" i="1" dirty="0"/>
              <a:t>(1 avis) </a:t>
            </a:r>
            <a:r>
              <a:rPr lang="fr-FR" dirty="0"/>
              <a:t>. </a:t>
            </a:r>
          </a:p>
        </p:txBody>
      </p:sp>
      <p:sp>
        <p:nvSpPr>
          <p:cNvPr id="3" name="Flèche : droite 2">
            <a:extLst>
              <a:ext uri="{FF2B5EF4-FFF2-40B4-BE49-F238E27FC236}">
                <a16:creationId xmlns:a16="http://schemas.microsoft.com/office/drawing/2014/main" id="{B7FB6F22-E8A6-E0B4-19E3-0599C1A71F5F}"/>
              </a:ext>
            </a:extLst>
          </p:cNvPr>
          <p:cNvSpPr/>
          <p:nvPr/>
        </p:nvSpPr>
        <p:spPr>
          <a:xfrm>
            <a:off x="7921073" y="2762283"/>
            <a:ext cx="1007774" cy="5627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130A5DF-39D0-2DB3-78EB-437F6C7AAB11}"/>
              </a:ext>
            </a:extLst>
          </p:cNvPr>
          <p:cNvSpPr txBox="1"/>
          <p:nvPr/>
        </p:nvSpPr>
        <p:spPr>
          <a:xfrm>
            <a:off x="9088164" y="1611733"/>
            <a:ext cx="2959902" cy="4801314"/>
          </a:xfrm>
          <a:prstGeom prst="rect">
            <a:avLst/>
          </a:prstGeom>
          <a:solidFill>
            <a:schemeClr val="accent4"/>
          </a:solidFill>
        </p:spPr>
        <p:txBody>
          <a:bodyPr wrap="square" rtlCol="0">
            <a:spAutoFit/>
          </a:bodyPr>
          <a:lstStyle/>
          <a:p>
            <a:pPr algn="just"/>
            <a:r>
              <a:rPr lang="fr-FR" dirty="0"/>
              <a:t>Nous constatons donc que </a:t>
            </a:r>
            <a:r>
              <a:rPr lang="fr-FR" b="1" dirty="0"/>
              <a:t>seulement 2 thèmes sont conformes à l’objet de la concertation </a:t>
            </a:r>
            <a:r>
              <a:rPr lang="fr-FR" dirty="0"/>
              <a:t>: </a:t>
            </a:r>
          </a:p>
          <a:p>
            <a:pPr marL="285750" indent="-285750" algn="just">
              <a:buFont typeface="Arial" panose="020B0604020202020204" pitchFamily="34" charset="0"/>
              <a:buChar char="•"/>
            </a:pPr>
            <a:r>
              <a:rPr lang="fr-FR" dirty="0"/>
              <a:t>Le thème sur l’information détaillée présente dans le dossier de MECDU </a:t>
            </a:r>
          </a:p>
          <a:p>
            <a:pPr marL="285750" indent="-285750" algn="just">
              <a:buFont typeface="Arial" panose="020B0604020202020204" pitchFamily="34" charset="0"/>
              <a:buChar char="•"/>
            </a:pPr>
            <a:r>
              <a:rPr lang="fr-FR" dirty="0"/>
              <a:t>La consommation foncière et l’artificialisation des sols.</a:t>
            </a:r>
          </a:p>
          <a:p>
            <a:pPr marL="285750" indent="-285750" algn="just">
              <a:buFont typeface="Arial" panose="020B0604020202020204" pitchFamily="34" charset="0"/>
              <a:buChar char="•"/>
            </a:pPr>
            <a:endParaRPr lang="fr-FR" dirty="0"/>
          </a:p>
          <a:p>
            <a:pPr algn="just"/>
            <a:r>
              <a:rPr lang="fr-FR" dirty="0"/>
              <a:t>Les autres thèmes ne concernant pas la mise en compatibilité des documents d’urbanisme avec le projet d’aménagement du parc d’activités Axe 7 mais le projet en lui-même.</a:t>
            </a:r>
          </a:p>
        </p:txBody>
      </p:sp>
      <p:graphicFrame>
        <p:nvGraphicFramePr>
          <p:cNvPr id="13" name="Graphique 12">
            <a:extLst>
              <a:ext uri="{FF2B5EF4-FFF2-40B4-BE49-F238E27FC236}">
                <a16:creationId xmlns:a16="http://schemas.microsoft.com/office/drawing/2014/main" id="{AB878A52-DF22-2DF7-A046-7B68BEDE54F0}"/>
              </a:ext>
            </a:extLst>
          </p:cNvPr>
          <p:cNvGraphicFramePr>
            <a:graphicFrameLocks/>
          </p:cNvGraphicFramePr>
          <p:nvPr>
            <p:extLst>
              <p:ext uri="{D42A27DB-BD31-4B8C-83A1-F6EECF244321}">
                <p14:modId xmlns:p14="http://schemas.microsoft.com/office/powerpoint/2010/main" val="1357828333"/>
              </p:ext>
            </p:extLst>
          </p:nvPr>
        </p:nvGraphicFramePr>
        <p:xfrm>
          <a:off x="955135" y="4037768"/>
          <a:ext cx="7224765" cy="2445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621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3 – Synthèse qualitative de l’expression du public</a:t>
            </a:r>
          </a:p>
        </p:txBody>
      </p:sp>
      <p:sp>
        <p:nvSpPr>
          <p:cNvPr id="4" name="ZoneTexte 3">
            <a:extLst>
              <a:ext uri="{FF2B5EF4-FFF2-40B4-BE49-F238E27FC236}">
                <a16:creationId xmlns:a16="http://schemas.microsoft.com/office/drawing/2014/main" id="{BF8E8B26-E2A4-F5B1-6738-F4A5E4DAB962}"/>
              </a:ext>
            </a:extLst>
          </p:cNvPr>
          <p:cNvSpPr txBox="1"/>
          <p:nvPr/>
        </p:nvSpPr>
        <p:spPr>
          <a:xfrm>
            <a:off x="206189" y="1388848"/>
            <a:ext cx="5722338" cy="369332"/>
          </a:xfrm>
          <a:prstGeom prst="rect">
            <a:avLst/>
          </a:prstGeom>
          <a:noFill/>
        </p:spPr>
        <p:txBody>
          <a:bodyPr wrap="square" rtlCol="0">
            <a:spAutoFit/>
          </a:bodyPr>
          <a:lstStyle/>
          <a:p>
            <a:r>
              <a:rPr lang="fr-FR" b="1" u="sng" dirty="0"/>
              <a:t>1) Thème 1 : Le projet d’aménagement de la ZAC Axe 7</a:t>
            </a:r>
          </a:p>
        </p:txBody>
      </p:sp>
      <p:sp>
        <p:nvSpPr>
          <p:cNvPr id="5" name="ZoneTexte 4">
            <a:extLst>
              <a:ext uri="{FF2B5EF4-FFF2-40B4-BE49-F238E27FC236}">
                <a16:creationId xmlns:a16="http://schemas.microsoft.com/office/drawing/2014/main" id="{7122418F-111E-26CB-B90A-DC50A5847166}"/>
              </a:ext>
            </a:extLst>
          </p:cNvPr>
          <p:cNvSpPr txBox="1"/>
          <p:nvPr/>
        </p:nvSpPr>
        <p:spPr>
          <a:xfrm>
            <a:off x="100485" y="1753545"/>
            <a:ext cx="5566786" cy="3693319"/>
          </a:xfrm>
          <a:prstGeom prst="rect">
            <a:avLst/>
          </a:prstGeom>
          <a:noFill/>
        </p:spPr>
        <p:txBody>
          <a:bodyPr wrap="square" rtlCol="0">
            <a:spAutoFit/>
          </a:bodyPr>
          <a:lstStyle/>
          <a:p>
            <a:pPr algn="just"/>
            <a:r>
              <a:rPr lang="fr-FR" dirty="0"/>
              <a:t>3 contributions remettent en cause l’opportunité du projet d’aménagement de la ZAC Axe 7, via plusieurs arguments :</a:t>
            </a:r>
          </a:p>
          <a:p>
            <a:pPr algn="just"/>
            <a:endParaRPr lang="fr-FR" dirty="0"/>
          </a:p>
          <a:p>
            <a:pPr marL="742950" lvl="1" indent="-285750" algn="just">
              <a:buFont typeface="Arial" panose="020B0604020202020204" pitchFamily="34" charset="0"/>
              <a:buChar char="•"/>
            </a:pPr>
            <a:r>
              <a:rPr lang="fr-FR" dirty="0"/>
              <a:t>L’intérêt de l’aménagement de cette ZAC au regard de la dynamique économique du territoire inférieure à la moyenne départementale par rapport à son rythme d’aménagement qui, lui, est supérieur ; </a:t>
            </a:r>
          </a:p>
          <a:p>
            <a:pPr marL="742950" lvl="1" indent="-285750" algn="just">
              <a:buFont typeface="Arial" panose="020B0604020202020204" pitchFamily="34" charset="0"/>
              <a:buChar char="•"/>
            </a:pPr>
            <a:r>
              <a:rPr lang="fr-FR" dirty="0"/>
              <a:t>L’opportunité de se concentrer en premier lieu sur les friches existantes sur le territoire pour assurer le développement économique ;</a:t>
            </a:r>
          </a:p>
          <a:p>
            <a:pPr marL="742950" lvl="1" indent="-285750" algn="just">
              <a:buFont typeface="Arial" panose="020B0604020202020204" pitchFamily="34" charset="0"/>
              <a:buChar char="•"/>
            </a:pPr>
            <a:r>
              <a:rPr lang="fr-FR" dirty="0"/>
              <a:t>L’aménagement de la future ZAC pour répondre à des intérêts privés plutôt qu’à l’intérêt général à l’échelle de tout le territoire.</a:t>
            </a:r>
          </a:p>
        </p:txBody>
      </p:sp>
      <p:sp>
        <p:nvSpPr>
          <p:cNvPr id="9" name="ZoneTexte 8">
            <a:extLst>
              <a:ext uri="{FF2B5EF4-FFF2-40B4-BE49-F238E27FC236}">
                <a16:creationId xmlns:a16="http://schemas.microsoft.com/office/drawing/2014/main" id="{B326514A-00D0-8389-C9F1-DDAD706C3E58}"/>
              </a:ext>
            </a:extLst>
          </p:cNvPr>
          <p:cNvSpPr txBox="1"/>
          <p:nvPr/>
        </p:nvSpPr>
        <p:spPr>
          <a:xfrm>
            <a:off x="6263473" y="1388848"/>
            <a:ext cx="5722338" cy="369332"/>
          </a:xfrm>
          <a:prstGeom prst="rect">
            <a:avLst/>
          </a:prstGeom>
          <a:noFill/>
        </p:spPr>
        <p:txBody>
          <a:bodyPr wrap="square" rtlCol="0">
            <a:spAutoFit/>
          </a:bodyPr>
          <a:lstStyle/>
          <a:p>
            <a:r>
              <a:rPr lang="fr-FR" b="1" u="sng" dirty="0"/>
              <a:t>2) Thème 2 : La préservation de l’environnement</a:t>
            </a:r>
          </a:p>
        </p:txBody>
      </p:sp>
      <p:sp>
        <p:nvSpPr>
          <p:cNvPr id="10" name="ZoneTexte 9">
            <a:extLst>
              <a:ext uri="{FF2B5EF4-FFF2-40B4-BE49-F238E27FC236}">
                <a16:creationId xmlns:a16="http://schemas.microsoft.com/office/drawing/2014/main" id="{2FFA7DED-2D9F-C695-248E-02B9CAAA0668}"/>
              </a:ext>
            </a:extLst>
          </p:cNvPr>
          <p:cNvSpPr txBox="1"/>
          <p:nvPr/>
        </p:nvSpPr>
        <p:spPr>
          <a:xfrm>
            <a:off x="6139149" y="1753545"/>
            <a:ext cx="5566786" cy="4524315"/>
          </a:xfrm>
          <a:prstGeom prst="rect">
            <a:avLst/>
          </a:prstGeom>
          <a:noFill/>
        </p:spPr>
        <p:txBody>
          <a:bodyPr wrap="square" rtlCol="0">
            <a:spAutoFit/>
          </a:bodyPr>
          <a:lstStyle/>
          <a:p>
            <a:pPr algn="just"/>
            <a:r>
              <a:rPr lang="fr-FR" dirty="0"/>
              <a:t>3 contributions pointent l’impact du projet Axe 7 sur l’environnement et la biodiversité, via plusieurs arguments :</a:t>
            </a:r>
          </a:p>
          <a:p>
            <a:pPr algn="just"/>
            <a:endParaRPr lang="fr-FR" dirty="0"/>
          </a:p>
          <a:p>
            <a:pPr marL="742950" lvl="1" indent="-285750" algn="just">
              <a:buFont typeface="Arial" panose="020B0604020202020204" pitchFamily="34" charset="0"/>
              <a:buChar char="•"/>
            </a:pPr>
            <a:r>
              <a:rPr lang="fr-FR" dirty="0"/>
              <a:t>La perte d’habitats et d’espaces vivants pour abriter les espèces endémiques du territoire ;</a:t>
            </a:r>
          </a:p>
          <a:p>
            <a:pPr marL="742950" lvl="1" indent="-285750" algn="just">
              <a:buFont typeface="Arial" panose="020B0604020202020204" pitchFamily="34" charset="0"/>
              <a:buChar char="•"/>
            </a:pPr>
            <a:r>
              <a:rPr lang="fr-FR" dirty="0"/>
              <a:t>L’augmentation des évènements météorologiques extrêmes liée au manque d’espaces naturels ;</a:t>
            </a:r>
          </a:p>
          <a:p>
            <a:pPr marL="742950" lvl="1" indent="-285750" algn="just">
              <a:buFont typeface="Arial" panose="020B0604020202020204" pitchFamily="34" charset="0"/>
              <a:buChar char="•"/>
            </a:pPr>
            <a:r>
              <a:rPr lang="fr-FR" dirty="0"/>
              <a:t>Le manque d’application de la démarche Eviter, Réduire, Compenser (ERC) ;</a:t>
            </a:r>
          </a:p>
          <a:p>
            <a:pPr marL="742950" lvl="1" indent="-285750" algn="just">
              <a:buFont typeface="Arial" panose="020B0604020202020204" pitchFamily="34" charset="0"/>
              <a:buChar char="•"/>
            </a:pPr>
            <a:r>
              <a:rPr lang="fr-FR" dirty="0"/>
              <a:t>La non réalisation d’une évaluation environnementale du projet Axe 7 ;</a:t>
            </a:r>
          </a:p>
          <a:p>
            <a:pPr marL="742950" lvl="1" indent="-285750" algn="just">
              <a:buFont typeface="Arial" panose="020B0604020202020204" pitchFamily="34" charset="0"/>
              <a:buChar char="•"/>
            </a:pPr>
            <a:r>
              <a:rPr lang="fr-FR" dirty="0"/>
              <a:t>Le manque de diversité et de surface dédiée dans les propositions d’aménagement concernant les continuités écologiques et le parc agro-naturel ;</a:t>
            </a:r>
          </a:p>
          <a:p>
            <a:pPr marL="742950" lvl="1" indent="-285750" algn="just">
              <a:buFont typeface="Arial" panose="020B0604020202020204" pitchFamily="34" charset="0"/>
              <a:buChar char="•"/>
            </a:pPr>
            <a:r>
              <a:rPr lang="fr-FR" dirty="0"/>
              <a:t>Le manque d’outils de contrôle de la mise en œuvre des mesures de compensation environnementales.</a:t>
            </a:r>
          </a:p>
        </p:txBody>
      </p:sp>
      <p:sp>
        <p:nvSpPr>
          <p:cNvPr id="11" name="ZoneTexte 10">
            <a:extLst>
              <a:ext uri="{FF2B5EF4-FFF2-40B4-BE49-F238E27FC236}">
                <a16:creationId xmlns:a16="http://schemas.microsoft.com/office/drawing/2014/main" id="{154B37F5-E07F-8B0B-76F4-7F4C144777DA}"/>
              </a:ext>
            </a:extLst>
          </p:cNvPr>
          <p:cNvSpPr txBox="1"/>
          <p:nvPr/>
        </p:nvSpPr>
        <p:spPr>
          <a:xfrm>
            <a:off x="0" y="6245051"/>
            <a:ext cx="12192000" cy="584775"/>
          </a:xfrm>
          <a:prstGeom prst="rect">
            <a:avLst/>
          </a:prstGeom>
          <a:solidFill>
            <a:schemeClr val="accent4"/>
          </a:solidFill>
        </p:spPr>
        <p:txBody>
          <a:bodyPr wrap="square" rtlCol="0">
            <a:spAutoFit/>
          </a:bodyPr>
          <a:lstStyle/>
          <a:p>
            <a:pPr algn="ctr"/>
            <a:r>
              <a:rPr lang="fr-FR" sz="1600" dirty="0"/>
              <a:t>Les contributions liées au projet d’aménagement et à la préservation de l’environnement ne correspondent pas au sujet de la concertation sur la MECDU. Des remarques de ce type ont déjà été émises lors de la concertation préalable et ont été traduites au bilan de cette dernière.</a:t>
            </a:r>
          </a:p>
        </p:txBody>
      </p:sp>
      <p:pic>
        <p:nvPicPr>
          <p:cNvPr id="3" name="Graphique 2" descr="Avertissement">
            <a:extLst>
              <a:ext uri="{FF2B5EF4-FFF2-40B4-BE49-F238E27FC236}">
                <a16:creationId xmlns:a16="http://schemas.microsoft.com/office/drawing/2014/main" id="{4C941EE0-C206-1415-2C4D-3E3522C16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411" y="5890996"/>
            <a:ext cx="457200" cy="457200"/>
          </a:xfrm>
          <a:prstGeom prst="rect">
            <a:avLst/>
          </a:prstGeom>
        </p:spPr>
      </p:pic>
    </p:spTree>
    <p:extLst>
      <p:ext uri="{BB962C8B-B14F-4D97-AF65-F5344CB8AC3E}">
        <p14:creationId xmlns:p14="http://schemas.microsoft.com/office/powerpoint/2010/main" val="16285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3 – Synthèse qualitative de l’expression du public</a:t>
            </a:r>
          </a:p>
        </p:txBody>
      </p:sp>
      <p:sp>
        <p:nvSpPr>
          <p:cNvPr id="4" name="ZoneTexte 3">
            <a:extLst>
              <a:ext uri="{FF2B5EF4-FFF2-40B4-BE49-F238E27FC236}">
                <a16:creationId xmlns:a16="http://schemas.microsoft.com/office/drawing/2014/main" id="{BF8E8B26-E2A4-F5B1-6738-F4A5E4DAB962}"/>
              </a:ext>
            </a:extLst>
          </p:cNvPr>
          <p:cNvSpPr txBox="1"/>
          <p:nvPr/>
        </p:nvSpPr>
        <p:spPr>
          <a:xfrm>
            <a:off x="206189" y="1388848"/>
            <a:ext cx="5722338" cy="646331"/>
          </a:xfrm>
          <a:prstGeom prst="rect">
            <a:avLst/>
          </a:prstGeom>
          <a:noFill/>
        </p:spPr>
        <p:txBody>
          <a:bodyPr wrap="square" rtlCol="0">
            <a:spAutoFit/>
          </a:bodyPr>
          <a:lstStyle/>
          <a:p>
            <a:r>
              <a:rPr lang="fr-FR" b="1" u="sng" dirty="0"/>
              <a:t>3) Thème 3 : La consommation foncière et lutte contre l’artificialisation des sols</a:t>
            </a:r>
          </a:p>
        </p:txBody>
      </p:sp>
      <p:sp>
        <p:nvSpPr>
          <p:cNvPr id="5" name="ZoneTexte 4">
            <a:extLst>
              <a:ext uri="{FF2B5EF4-FFF2-40B4-BE49-F238E27FC236}">
                <a16:creationId xmlns:a16="http://schemas.microsoft.com/office/drawing/2014/main" id="{7122418F-111E-26CB-B90A-DC50A5847166}"/>
              </a:ext>
            </a:extLst>
          </p:cNvPr>
          <p:cNvSpPr txBox="1"/>
          <p:nvPr/>
        </p:nvSpPr>
        <p:spPr>
          <a:xfrm>
            <a:off x="206189" y="2155758"/>
            <a:ext cx="5566786" cy="3139321"/>
          </a:xfrm>
          <a:prstGeom prst="rect">
            <a:avLst/>
          </a:prstGeom>
          <a:noFill/>
        </p:spPr>
        <p:txBody>
          <a:bodyPr wrap="square" rtlCol="0">
            <a:spAutoFit/>
          </a:bodyPr>
          <a:lstStyle/>
          <a:p>
            <a:pPr algn="just"/>
            <a:r>
              <a:rPr lang="fr-FR" dirty="0"/>
              <a:t>L’ensemble des contributions (4) alertent sur l’impact du projet Axe 7 sur la consommation foncière, via plusieurs arguments :</a:t>
            </a:r>
          </a:p>
          <a:p>
            <a:pPr algn="just"/>
            <a:endParaRPr lang="fr-FR" dirty="0"/>
          </a:p>
          <a:p>
            <a:pPr marL="742950" lvl="1" indent="-285750" algn="just">
              <a:buFont typeface="Arial" panose="020B0604020202020204" pitchFamily="34" charset="0"/>
              <a:buChar char="•"/>
            </a:pPr>
            <a:r>
              <a:rPr lang="fr-FR" dirty="0"/>
              <a:t>L’artificialisation de terres agricoles et naturelles dans un contexte de dérèglement climatique ;</a:t>
            </a:r>
          </a:p>
          <a:p>
            <a:pPr marL="742950" lvl="1" indent="-285750" algn="just">
              <a:buFont typeface="Arial" panose="020B0604020202020204" pitchFamily="34" charset="0"/>
              <a:buChar char="•"/>
            </a:pPr>
            <a:r>
              <a:rPr lang="fr-FR" dirty="0"/>
              <a:t>L’incompatibilité du projet Axe 7 avec l’objectif de division par 2 de la consommation d’espaces d’ici 2030 de la loi « Climat &amp; Résilience » du 22 août 2021 ;</a:t>
            </a:r>
          </a:p>
          <a:p>
            <a:pPr marL="742950" lvl="1" indent="-285750" algn="just">
              <a:buFont typeface="Arial" panose="020B0604020202020204" pitchFamily="34" charset="0"/>
              <a:buChar char="•"/>
            </a:pPr>
            <a:r>
              <a:rPr lang="fr-FR" dirty="0"/>
              <a:t>L’impact de la consommation foncière sur la résilience et l’autonomie alimentaire au niveau national.</a:t>
            </a:r>
          </a:p>
          <a:p>
            <a:pPr lvl="1" algn="just"/>
            <a:endParaRPr lang="fr-FR" dirty="0"/>
          </a:p>
        </p:txBody>
      </p:sp>
      <p:sp>
        <p:nvSpPr>
          <p:cNvPr id="9" name="ZoneTexte 8">
            <a:extLst>
              <a:ext uri="{FF2B5EF4-FFF2-40B4-BE49-F238E27FC236}">
                <a16:creationId xmlns:a16="http://schemas.microsoft.com/office/drawing/2014/main" id="{B326514A-00D0-8389-C9F1-DDAD706C3E58}"/>
              </a:ext>
            </a:extLst>
          </p:cNvPr>
          <p:cNvSpPr txBox="1"/>
          <p:nvPr/>
        </p:nvSpPr>
        <p:spPr>
          <a:xfrm>
            <a:off x="6263473" y="1388848"/>
            <a:ext cx="5722338" cy="369332"/>
          </a:xfrm>
          <a:prstGeom prst="rect">
            <a:avLst/>
          </a:prstGeom>
          <a:noFill/>
        </p:spPr>
        <p:txBody>
          <a:bodyPr wrap="square" rtlCol="0">
            <a:spAutoFit/>
          </a:bodyPr>
          <a:lstStyle/>
          <a:p>
            <a:r>
              <a:rPr lang="fr-FR" b="1" u="sng" dirty="0"/>
              <a:t>4) Thème 4 : La prise en compte du cadre de vie des riverains</a:t>
            </a:r>
          </a:p>
        </p:txBody>
      </p:sp>
      <p:sp>
        <p:nvSpPr>
          <p:cNvPr id="10" name="ZoneTexte 9">
            <a:extLst>
              <a:ext uri="{FF2B5EF4-FFF2-40B4-BE49-F238E27FC236}">
                <a16:creationId xmlns:a16="http://schemas.microsoft.com/office/drawing/2014/main" id="{2FFA7DED-2D9F-C695-248E-02B9CAAA0668}"/>
              </a:ext>
            </a:extLst>
          </p:cNvPr>
          <p:cNvSpPr txBox="1"/>
          <p:nvPr/>
        </p:nvSpPr>
        <p:spPr>
          <a:xfrm>
            <a:off x="6177865" y="1878759"/>
            <a:ext cx="5566786" cy="923330"/>
          </a:xfrm>
          <a:prstGeom prst="rect">
            <a:avLst/>
          </a:prstGeom>
          <a:noFill/>
        </p:spPr>
        <p:txBody>
          <a:bodyPr wrap="square" rtlCol="0">
            <a:spAutoFit/>
          </a:bodyPr>
          <a:lstStyle/>
          <a:p>
            <a:pPr algn="just"/>
            <a:r>
              <a:rPr lang="fr-FR" dirty="0"/>
              <a:t>Une seule contribution mentionne qu’aucune action n’est mise en place pour préserver le cadre de vie des riverains présents à proximité du projet.</a:t>
            </a:r>
          </a:p>
        </p:txBody>
      </p:sp>
      <p:sp>
        <p:nvSpPr>
          <p:cNvPr id="11" name="ZoneTexte 10">
            <a:extLst>
              <a:ext uri="{FF2B5EF4-FFF2-40B4-BE49-F238E27FC236}">
                <a16:creationId xmlns:a16="http://schemas.microsoft.com/office/drawing/2014/main" id="{154B37F5-E07F-8B0B-76F4-7F4C144777DA}"/>
              </a:ext>
            </a:extLst>
          </p:cNvPr>
          <p:cNvSpPr txBox="1"/>
          <p:nvPr/>
        </p:nvSpPr>
        <p:spPr>
          <a:xfrm>
            <a:off x="6177865" y="5739582"/>
            <a:ext cx="6001141" cy="1077218"/>
          </a:xfrm>
          <a:prstGeom prst="rect">
            <a:avLst/>
          </a:prstGeom>
          <a:solidFill>
            <a:schemeClr val="accent4"/>
          </a:solidFill>
        </p:spPr>
        <p:txBody>
          <a:bodyPr wrap="square" rtlCol="0">
            <a:spAutoFit/>
          </a:bodyPr>
          <a:lstStyle/>
          <a:p>
            <a:pPr algn="just"/>
            <a:r>
              <a:rPr lang="fr-FR" sz="1600" dirty="0"/>
              <a:t>Les contributions liées aux thèmes 4 et 5, à savoir la prise en compte du cadre de vie des riverains et la prévision du trafic ne correspondent pas au sujet de la concertation sur la MECDU. Des remarques de ce type ont déjà été émises lors de la concertation préalable et ont été traduites au bilan de cette dernière.</a:t>
            </a:r>
          </a:p>
        </p:txBody>
      </p:sp>
      <p:sp>
        <p:nvSpPr>
          <p:cNvPr id="3" name="ZoneTexte 2">
            <a:extLst>
              <a:ext uri="{FF2B5EF4-FFF2-40B4-BE49-F238E27FC236}">
                <a16:creationId xmlns:a16="http://schemas.microsoft.com/office/drawing/2014/main" id="{12824911-EA37-57A8-BB62-C12CB86D9865}"/>
              </a:ext>
            </a:extLst>
          </p:cNvPr>
          <p:cNvSpPr txBox="1"/>
          <p:nvPr/>
        </p:nvSpPr>
        <p:spPr>
          <a:xfrm>
            <a:off x="6349081" y="2939089"/>
            <a:ext cx="5722338" cy="369332"/>
          </a:xfrm>
          <a:prstGeom prst="rect">
            <a:avLst/>
          </a:prstGeom>
          <a:noFill/>
        </p:spPr>
        <p:txBody>
          <a:bodyPr wrap="square" rtlCol="0">
            <a:spAutoFit/>
          </a:bodyPr>
          <a:lstStyle/>
          <a:p>
            <a:r>
              <a:rPr lang="fr-FR" b="1" u="sng" dirty="0"/>
              <a:t>5) Thème 5 : La prévision du trafic</a:t>
            </a:r>
          </a:p>
        </p:txBody>
      </p:sp>
      <p:sp>
        <p:nvSpPr>
          <p:cNvPr id="6" name="ZoneTexte 5">
            <a:extLst>
              <a:ext uri="{FF2B5EF4-FFF2-40B4-BE49-F238E27FC236}">
                <a16:creationId xmlns:a16="http://schemas.microsoft.com/office/drawing/2014/main" id="{40DEFEFC-5E9E-A250-BB00-B6C97FAC62DD}"/>
              </a:ext>
            </a:extLst>
          </p:cNvPr>
          <p:cNvSpPr txBox="1"/>
          <p:nvPr/>
        </p:nvSpPr>
        <p:spPr>
          <a:xfrm>
            <a:off x="6263473" y="3401367"/>
            <a:ext cx="5566786" cy="2308324"/>
          </a:xfrm>
          <a:prstGeom prst="rect">
            <a:avLst/>
          </a:prstGeom>
          <a:noFill/>
        </p:spPr>
        <p:txBody>
          <a:bodyPr wrap="square" rtlCol="0">
            <a:spAutoFit/>
          </a:bodyPr>
          <a:lstStyle/>
          <a:p>
            <a:pPr algn="just"/>
            <a:r>
              <a:rPr lang="fr-FR" dirty="0"/>
              <a:t>3 contributions mettent en exergue l’impact du projet Axe 7 sur l’augmentation du trafic routier à proximité, notamment sur la Nationale 7, axe déjà très emprunté, ainsi que sur la dégradation potentielle de l’état des routes concernées. Il est également question de l’augmentation de la pollution atmosphérique liée à l’augmentation du trafic, et de la possibilité d’étudier une liaison de la future ZAC à la voie fluviale et/ou ferrée.</a:t>
            </a:r>
          </a:p>
        </p:txBody>
      </p:sp>
      <p:pic>
        <p:nvPicPr>
          <p:cNvPr id="7" name="Graphique 6" descr="Avertissement">
            <a:extLst>
              <a:ext uri="{FF2B5EF4-FFF2-40B4-BE49-F238E27FC236}">
                <a16:creationId xmlns:a16="http://schemas.microsoft.com/office/drawing/2014/main" id="{186B8898-D586-8FD8-EDFC-82F029C055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06273" y="5469152"/>
            <a:ext cx="457200" cy="457200"/>
          </a:xfrm>
          <a:prstGeom prst="rect">
            <a:avLst/>
          </a:prstGeom>
        </p:spPr>
      </p:pic>
    </p:spTree>
    <p:extLst>
      <p:ext uri="{BB962C8B-B14F-4D97-AF65-F5344CB8AC3E}">
        <p14:creationId xmlns:p14="http://schemas.microsoft.com/office/powerpoint/2010/main" val="149032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4EAD-FA0F-468F-8F60-3A80006A493A}"/>
              </a:ext>
            </a:extLst>
          </p:cNvPr>
          <p:cNvSpPr>
            <a:spLocks noGrp="1"/>
          </p:cNvSpPr>
          <p:nvPr>
            <p:ph type="title"/>
          </p:nvPr>
        </p:nvSpPr>
        <p:spPr/>
        <p:txBody>
          <a:bodyPr>
            <a:normAutofit/>
          </a:bodyPr>
          <a:lstStyle/>
          <a:p>
            <a:r>
              <a:rPr lang="fr-FR" dirty="0"/>
              <a:t>PARTIE 3 – Synthèse qualitative de l’expression du public</a:t>
            </a:r>
          </a:p>
        </p:txBody>
      </p:sp>
      <p:sp>
        <p:nvSpPr>
          <p:cNvPr id="4" name="ZoneTexte 3">
            <a:extLst>
              <a:ext uri="{FF2B5EF4-FFF2-40B4-BE49-F238E27FC236}">
                <a16:creationId xmlns:a16="http://schemas.microsoft.com/office/drawing/2014/main" id="{BF8E8B26-E2A4-F5B1-6738-F4A5E4DAB962}"/>
              </a:ext>
            </a:extLst>
          </p:cNvPr>
          <p:cNvSpPr txBox="1"/>
          <p:nvPr/>
        </p:nvSpPr>
        <p:spPr>
          <a:xfrm>
            <a:off x="-34081" y="1363448"/>
            <a:ext cx="8641478" cy="646331"/>
          </a:xfrm>
          <a:prstGeom prst="rect">
            <a:avLst/>
          </a:prstGeom>
          <a:noFill/>
        </p:spPr>
        <p:txBody>
          <a:bodyPr wrap="square" rtlCol="0">
            <a:spAutoFit/>
          </a:bodyPr>
          <a:lstStyle/>
          <a:p>
            <a:r>
              <a:rPr lang="fr-FR" b="1" u="sng" dirty="0"/>
              <a:t>6) Thème 6 : L’information détaillée présente dans le dossier de mise en compatibilité des PLU</a:t>
            </a:r>
          </a:p>
          <a:p>
            <a:endParaRPr lang="fr-FR" b="1" u="sng" dirty="0"/>
          </a:p>
        </p:txBody>
      </p:sp>
      <p:sp>
        <p:nvSpPr>
          <p:cNvPr id="5" name="ZoneTexte 4">
            <a:extLst>
              <a:ext uri="{FF2B5EF4-FFF2-40B4-BE49-F238E27FC236}">
                <a16:creationId xmlns:a16="http://schemas.microsoft.com/office/drawing/2014/main" id="{7122418F-111E-26CB-B90A-DC50A5847166}"/>
              </a:ext>
            </a:extLst>
          </p:cNvPr>
          <p:cNvSpPr txBox="1"/>
          <p:nvPr/>
        </p:nvSpPr>
        <p:spPr>
          <a:xfrm>
            <a:off x="274952" y="2333629"/>
            <a:ext cx="8023412" cy="3139321"/>
          </a:xfrm>
          <a:prstGeom prst="rect">
            <a:avLst/>
          </a:prstGeom>
          <a:noFill/>
        </p:spPr>
        <p:txBody>
          <a:bodyPr wrap="square" rtlCol="0">
            <a:spAutoFit/>
          </a:bodyPr>
          <a:lstStyle/>
          <a:p>
            <a:pPr algn="just"/>
            <a:r>
              <a:rPr lang="fr-FR" dirty="0"/>
              <a:t>Une seule contribution dénonce certains aspects du dossier de concertation relative à la mise en compatibilité des PLU des communes de Saint-Rambert-d’Albon et d’Anneyron :</a:t>
            </a:r>
          </a:p>
          <a:p>
            <a:pPr algn="just"/>
            <a:endParaRPr lang="fr-FR" dirty="0"/>
          </a:p>
          <a:p>
            <a:pPr marL="742950" lvl="1" indent="-285750" algn="just">
              <a:buFont typeface="Arial" panose="020B0604020202020204" pitchFamily="34" charset="0"/>
              <a:buChar char="•"/>
            </a:pPr>
            <a:r>
              <a:rPr lang="fr-FR" dirty="0"/>
              <a:t>L’utilisation trop fréquente d’acronymes rendant parfois difficile la compréhension du dossier par le lecteur ;</a:t>
            </a:r>
          </a:p>
          <a:p>
            <a:pPr marL="742950" lvl="1" indent="-285750" algn="just">
              <a:buFont typeface="Arial" panose="020B0604020202020204" pitchFamily="34" charset="0"/>
              <a:buChar char="•"/>
            </a:pPr>
            <a:r>
              <a:rPr lang="fr-FR" dirty="0"/>
              <a:t>L’utilisation trop fréquente « d’expressions vertes » : le contributeur entend par là un détail trop important des mesures de compensation environnementales réalisées par le maître d’ouvrage ;</a:t>
            </a:r>
          </a:p>
          <a:p>
            <a:pPr marL="742950" lvl="1" indent="-285750" algn="just">
              <a:buFont typeface="Arial" panose="020B0604020202020204" pitchFamily="34" charset="0"/>
              <a:buChar char="•"/>
            </a:pPr>
            <a:r>
              <a:rPr lang="fr-FR" dirty="0"/>
              <a:t>Le manque de consultation des associations environnementales dans la rédaction de ce dossier.</a:t>
            </a:r>
          </a:p>
          <a:p>
            <a:pPr lvl="1" algn="just"/>
            <a:endParaRPr lang="fr-FR" dirty="0"/>
          </a:p>
        </p:txBody>
      </p:sp>
      <p:pic>
        <p:nvPicPr>
          <p:cNvPr id="8" name="Image 7">
            <a:extLst>
              <a:ext uri="{FF2B5EF4-FFF2-40B4-BE49-F238E27FC236}">
                <a16:creationId xmlns:a16="http://schemas.microsoft.com/office/drawing/2014/main" id="{497B8B89-E224-E9B2-0C5E-967D1B9F5CA4}"/>
              </a:ext>
            </a:extLst>
          </p:cNvPr>
          <p:cNvPicPr>
            <a:picLocks noChangeAspect="1"/>
          </p:cNvPicPr>
          <p:nvPr/>
        </p:nvPicPr>
        <p:blipFill>
          <a:blip r:embed="rId2"/>
          <a:stretch>
            <a:fillRect/>
          </a:stretch>
        </p:blipFill>
        <p:spPr>
          <a:xfrm>
            <a:off x="8675130" y="1168714"/>
            <a:ext cx="3310681" cy="5469152"/>
          </a:xfrm>
          <a:prstGeom prst="rect">
            <a:avLst/>
          </a:prstGeom>
        </p:spPr>
      </p:pic>
      <p:sp>
        <p:nvSpPr>
          <p:cNvPr id="6" name="ZoneTexte 5">
            <a:extLst>
              <a:ext uri="{FF2B5EF4-FFF2-40B4-BE49-F238E27FC236}">
                <a16:creationId xmlns:a16="http://schemas.microsoft.com/office/drawing/2014/main" id="{213BDFF1-A9EE-C184-3ED7-F588F6E818B0}"/>
              </a:ext>
            </a:extLst>
          </p:cNvPr>
          <p:cNvSpPr txBox="1"/>
          <p:nvPr/>
        </p:nvSpPr>
        <p:spPr>
          <a:xfrm>
            <a:off x="838200" y="5335135"/>
            <a:ext cx="7527897" cy="923330"/>
          </a:xfrm>
          <a:prstGeom prst="rect">
            <a:avLst/>
          </a:prstGeom>
          <a:noFill/>
          <a:ln>
            <a:solidFill>
              <a:schemeClr val="accent1"/>
            </a:solidFill>
          </a:ln>
        </p:spPr>
        <p:txBody>
          <a:bodyPr wrap="square">
            <a:spAutoFit/>
          </a:bodyPr>
          <a:lstStyle/>
          <a:p>
            <a:pPr algn="ctr"/>
            <a:r>
              <a:rPr lang="fr-FR" b="1" dirty="0">
                <a:sym typeface="Wingdings" panose="05000000000000000000" pitchFamily="2" charset="2"/>
              </a:rPr>
              <a:t> </a:t>
            </a:r>
            <a:r>
              <a:rPr lang="fr-FR" b="1" dirty="0"/>
              <a:t>Sur ce thème, </a:t>
            </a:r>
            <a:r>
              <a:rPr lang="fr-FR" dirty="0"/>
              <a:t>le maître d’ouvrage prend en compte ces remarques et garantie l’annexation d’un glossaire dans tous les prochains dossiers de concertation concernant le projet.</a:t>
            </a:r>
          </a:p>
        </p:txBody>
      </p:sp>
    </p:spTree>
    <p:extLst>
      <p:ext uri="{BB962C8B-B14F-4D97-AF65-F5344CB8AC3E}">
        <p14:creationId xmlns:p14="http://schemas.microsoft.com/office/powerpoint/2010/main" val="1345621931"/>
      </p:ext>
    </p:extLst>
  </p:cSld>
  <p:clrMapOvr>
    <a:masterClrMapping/>
  </p:clrMapOvr>
</p:sld>
</file>

<file path=ppt/theme/theme1.xml><?xml version="1.0" encoding="utf-8"?>
<a:theme xmlns:a="http://schemas.openxmlformats.org/drawingml/2006/main" name="Thème Office">
  <a:themeElements>
    <a:clrScheme name="Personnalisé 5">
      <a:dk1>
        <a:srgbClr val="004143"/>
      </a:dk1>
      <a:lt1>
        <a:sysClr val="window" lastClr="FFFFFF"/>
      </a:lt1>
      <a:dk2>
        <a:srgbClr val="44546A"/>
      </a:dk2>
      <a:lt2>
        <a:srgbClr val="E7E6E6"/>
      </a:lt2>
      <a:accent1>
        <a:srgbClr val="008386"/>
      </a:accent1>
      <a:accent2>
        <a:srgbClr val="009BAC"/>
      </a:accent2>
      <a:accent3>
        <a:srgbClr val="00AB96"/>
      </a:accent3>
      <a:accent4>
        <a:srgbClr val="8ACAB7"/>
      </a:accent4>
      <a:accent5>
        <a:srgbClr val="B5D9BA"/>
      </a:accent5>
      <a:accent6>
        <a:srgbClr val="B5D9BA"/>
      </a:accent6>
      <a:hlink>
        <a:srgbClr val="E83065"/>
      </a:hlink>
      <a:folHlink>
        <a:srgbClr val="008386"/>
      </a:folHlink>
    </a:clrScheme>
    <a:fontScheme name="Personnalisé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2985</Words>
  <Application>Microsoft Office PowerPoint</Application>
  <PresentationFormat>Grand écran</PresentationFormat>
  <Paragraphs>175</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Arial Narrow</vt:lpstr>
      <vt:lpstr>Calibri</vt:lpstr>
      <vt:lpstr>Wingdings</vt:lpstr>
      <vt:lpstr>Thème Office</vt:lpstr>
      <vt:lpstr>Bilan de la concertation pour la mise en compatibilité des documents d’urbanisme des communes de Saint-Rambert-d’Albon et d’Anneyron</vt:lpstr>
      <vt:lpstr>Sommaire</vt:lpstr>
      <vt:lpstr>PARTIE 1 – La concertation MECDU</vt:lpstr>
      <vt:lpstr>PARTIE 1 – La concertation MECDU</vt:lpstr>
      <vt:lpstr>PARTIE 2 – Analyse quantitative des expressions émises </vt:lpstr>
      <vt:lpstr>PARTIE 2 – Analyse quantitative des expressions émises </vt:lpstr>
      <vt:lpstr>PARTIE 3 – Synthèse qualitative de l’expression du public</vt:lpstr>
      <vt:lpstr>PARTIE 3 – Synthèse qualitative de l’expression du public</vt:lpstr>
      <vt:lpstr>PARTIE 3 – Synthèse qualitative de l’expression du public</vt:lpstr>
      <vt:lpstr>PARTIE 4 – Les enseignements du maître d’ouvrage</vt:lpstr>
      <vt:lpstr>PARTIE 4 – Les enseignements du maître d’ouvrage</vt:lpstr>
      <vt:lpstr>PARTIE 4 – Les enseignements du maître d’ouvrage</vt:lpstr>
      <vt:lpstr>PARTIE 4 – Les enseignements du maître d’ouvrage</vt:lpstr>
      <vt:lpstr>PARTIE 5 – Les 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BROCHIER</dc:creator>
  <cp:lastModifiedBy>Laurine AUBERT</cp:lastModifiedBy>
  <cp:revision>57</cp:revision>
  <dcterms:created xsi:type="dcterms:W3CDTF">2022-02-17T11:52:41Z</dcterms:created>
  <dcterms:modified xsi:type="dcterms:W3CDTF">2024-08-27T13:09:24Z</dcterms:modified>
</cp:coreProperties>
</file>